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00_134A5F16.xml" ContentType="application/vnd.ms-powerpoint.comments+xml"/>
  <Override PartName="/ppt/comments/modernComment_101_31BA36BD.xml" ContentType="application/vnd.ms-powerpoint.comments+xml"/>
  <Override PartName="/ppt/comments/modernComment_104_EAA24357.xml" ContentType="application/vnd.ms-powerpoint.comments+xml"/>
  <Override PartName="/ppt/comments/modernComment_103_464C60AD.xml" ContentType="application/vnd.ms-powerpoint.comments+xml"/>
  <Override PartName="/ppt/comments/modernComment_10D_F5906316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38"/>
  </p:notesMasterIdLst>
  <p:sldIdLst>
    <p:sldId id="256" r:id="rId5"/>
    <p:sldId id="257" r:id="rId6"/>
    <p:sldId id="258" r:id="rId7"/>
    <p:sldId id="260" r:id="rId8"/>
    <p:sldId id="259" r:id="rId9"/>
    <p:sldId id="274" r:id="rId10"/>
    <p:sldId id="275" r:id="rId11"/>
    <p:sldId id="276" r:id="rId12"/>
    <p:sldId id="290" r:id="rId13"/>
    <p:sldId id="263" r:id="rId14"/>
    <p:sldId id="277" r:id="rId15"/>
    <p:sldId id="278" r:id="rId16"/>
    <p:sldId id="279" r:id="rId17"/>
    <p:sldId id="269" r:id="rId18"/>
    <p:sldId id="280" r:id="rId19"/>
    <p:sldId id="287" r:id="rId20"/>
    <p:sldId id="266" r:id="rId21"/>
    <p:sldId id="292" r:id="rId22"/>
    <p:sldId id="281" r:id="rId23"/>
    <p:sldId id="293" r:id="rId24"/>
    <p:sldId id="264" r:id="rId25"/>
    <p:sldId id="283" r:id="rId26"/>
    <p:sldId id="284" r:id="rId27"/>
    <p:sldId id="285" r:id="rId28"/>
    <p:sldId id="282" r:id="rId29"/>
    <p:sldId id="265" r:id="rId30"/>
    <p:sldId id="286" r:id="rId31"/>
    <p:sldId id="261" r:id="rId32"/>
    <p:sldId id="262" r:id="rId33"/>
    <p:sldId id="289" r:id="rId34"/>
    <p:sldId id="271" r:id="rId35"/>
    <p:sldId id="273" r:id="rId36"/>
    <p:sldId id="288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E6CCD04-6358-44BC-A978-1BA561023514}">
          <p14:sldIdLst>
            <p14:sldId id="256"/>
            <p14:sldId id="257"/>
          </p14:sldIdLst>
        </p14:section>
        <p14:section name="Principes généraux de la Science Ouverte" id="{FCD2FE28-0AF4-4AE4-A2CD-706ABD3F4AA4}">
          <p14:sldIdLst>
            <p14:sldId id="258"/>
            <p14:sldId id="260"/>
            <p14:sldId id="259"/>
            <p14:sldId id="274"/>
            <p14:sldId id="275"/>
            <p14:sldId id="276"/>
            <p14:sldId id="290"/>
          </p14:sldIdLst>
        </p14:section>
        <p14:section name="Code et données" id="{B0B9020D-EC55-49D1-8917-0E491057A389}">
          <p14:sldIdLst>
            <p14:sldId id="263"/>
            <p14:sldId id="277"/>
            <p14:sldId id="278"/>
            <p14:sldId id="279"/>
            <p14:sldId id="269"/>
            <p14:sldId id="280"/>
            <p14:sldId id="287"/>
            <p14:sldId id="266"/>
            <p14:sldId id="292"/>
            <p14:sldId id="281"/>
            <p14:sldId id="293"/>
            <p14:sldId id="264"/>
            <p14:sldId id="283"/>
            <p14:sldId id="284"/>
            <p14:sldId id="285"/>
            <p14:sldId id="282"/>
            <p14:sldId id="265"/>
            <p14:sldId id="286"/>
          </p14:sldIdLst>
        </p14:section>
        <p14:section name="ressources locales" id="{B13D456F-3EFE-4090-B8C1-63FF96DD6E0F}">
          <p14:sldIdLst>
            <p14:sldId id="261"/>
            <p14:sldId id="262"/>
            <p14:sldId id="289"/>
          </p14:sldIdLst>
        </p14:section>
        <p14:section name="conclusion" id="{80FDC33E-DF98-4096-BEFD-7A735AFD7806}">
          <p14:sldIdLst>
            <p14:sldId id="271"/>
            <p14:sldId id="273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80E569-5C32-F1A1-2BB9-9B55838374DB}" name="Damien Belveze" initials="DB" userId="S::damien.belveze@univ-rennes1.fr::822da516-4953-4712-9a06-2b14b159de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5121E-B44B-4C01-AC35-D4A8BE2EA0CD}" v="149" dt="2024-03-11T17:19:22.974"/>
    <p1510:client id="{3A14E7E6-B409-40D4-8FCD-B73CFF98EBF1}" v="323" dt="2024-03-11T17:44:29.025"/>
    <p1510:client id="{595F6E2E-4550-44BD-A61E-634B2BF6586E}" v="43" dt="2024-03-12T13:13:18.309"/>
    <p1510:client id="{694563CF-B9DE-45B7-BC9F-683EC0DADCBF}" v="29" dt="2024-03-11T15:07:21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omments/modernComment_100_134A5F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63E842-3BBF-49CF-B569-7DD8FFC18537}" authorId="{0F80E569-5C32-F1A1-2BB9-9B55838374DB}" created="2024-03-06T17:10:05.26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3641110" sldId="256"/>
      <ac:spMk id="2" creationId="{6EA799E8-A318-4EB8-844E-1399A61F76FD}"/>
      <ac:txMk cp="0" len="77">
        <ac:context len="123" hash="1821957519"/>
      </ac:txMk>
    </ac:txMkLst>
    <p188:pos x="2329132" y="1667773"/>
    <p188:txBody>
      <a:bodyPr/>
      <a:lstStyle/>
      <a:p>
        <a:r>
          <a:rPr lang="fr-FR"/>
          <a:t>esquisser à cet endroit (sous-titre) une mince problématique (quand le titre comporte plutôt des mots-clé)</a:t>
        </a:r>
      </a:p>
    </p188:txBody>
  </p188:cm>
</p188:cmLst>
</file>

<file path=ppt/comments/modernComment_101_31BA36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F2421D-2F2F-448D-AE13-29F12B747B97}" authorId="{0F80E569-5C32-F1A1-2BB9-9B55838374DB}" created="2024-03-06T17:10:38.18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34287293" sldId="257"/>
      <ac:spMk id="2" creationId="{F3529031-7AFE-A08E-A080-8D59DB68F68F}"/>
      <ac:txMk cp="0" len="36">
        <ac:context len="170" hash="443036501"/>
      </ac:txMk>
    </ac:txMkLst>
    <p188:pos x="1337094" y="675735"/>
    <p188:txBody>
      <a:bodyPr/>
      <a:lstStyle/>
      <a:p>
        <a:r>
          <a:rPr lang="fr-FR"/>
          <a:t>Je n'arrive pas à aligner ces rubriques. Maudit povrepoint !</a:t>
        </a:r>
      </a:p>
    </p188:txBody>
  </p188:cm>
</p188:cmLst>
</file>

<file path=ppt/comments/modernComment_103_464C60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56A48B-B1B0-4A75-93CB-B6491214F094}" authorId="{0F80E569-5C32-F1A1-2BB9-9B55838374DB}" created="2024-03-06T17:19:43.09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179410605" sldId="259"/>
      <ac:spMk id="3" creationId="{40AFA0E6-0C80-D9F9-DC3D-C5B5FEDF7B60}"/>
      <ac:txMk cp="48">
        <ac:context len="1153" hash="468558674"/>
      </ac:txMk>
    </ac:txMkLst>
    <p188:pos x="7476226" y="301924"/>
    <p188:replyLst>
      <p188:reply id="{90D3A371-01A8-423D-8ADB-088E4182F4A0}" authorId="{0F80E569-5C32-F1A1-2BB9-9B55838374DB}" created="2024-03-06T17:38:29.804">
        <p188:txBody>
          <a:bodyPr/>
          <a:lstStyle/>
          <a:p>
            <a:r>
              <a:rPr lang="fr-FR"/>
              <a:t>Source : https://zenodo.org/records/3769954</a:t>
            </a:r>
          </a:p>
        </p188:txBody>
      </p188:reply>
    </p188:replyLst>
    <p188:txBody>
      <a:bodyPr/>
      <a:lstStyle/>
      <a:p>
        <a:r>
          <a:rPr lang="fr-FR"/>
          <a:t>archive ouverte nationale, locale étrangère ? HAL seul ou autre possibilité (par exemple Zenodo ? ) nous bien sûr on promeut HAL mais qu'est-ce qui est vraiment obligatoire ? #à compléter</a:t>
        </a:r>
      </a:p>
    </p188:txBody>
  </p188:cm>
</p188:cmLst>
</file>

<file path=ppt/comments/modernComment_104_EAA243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B7C03C-442A-4F08-9E74-54E6FBD18917}" authorId="{0F80E569-5C32-F1A1-2BB9-9B55838374DB}" created="2024-03-06T17:39:42.3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36502615" sldId="260"/>
      <ac:spMk id="3" creationId="{5F6826B4-7BE6-46CB-1874-3BC9D97BB45A}"/>
      <ac:txMk cp="81" len="23">
        <ac:context len="144" hash="109352117"/>
      </ac:txMk>
    </ac:txMkLst>
    <p188:pos x="3399692" y="2159000"/>
    <p188:txBody>
      <a:bodyPr/>
      <a:lstStyle/>
      <a:p>
        <a:r>
          <a:rPr lang="fr-FR"/>
          <a:t>je ne sais pas si c'est pertinent</a:t>
        </a:r>
      </a:p>
    </p188:txBody>
  </p188:cm>
  <p188:cm id="{0C4B15A2-4A83-4C17-894F-37D47F0749D0}" authorId="{0F80E569-5C32-F1A1-2BB9-9B55838374DB}" created="2024-03-06T17:40:09.1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36502615" sldId="260"/>
      <ac:spMk id="3" creationId="{5F6826B4-7BE6-46CB-1874-3BC9D97BB45A}"/>
      <ac:txMk cp="118" len="16">
        <ac:context len="144" hash="109352117"/>
      </ac:txMk>
    </ac:txMkLst>
    <p188:pos x="3927230" y="3116384"/>
    <p188:txBody>
      <a:bodyPr/>
      <a:lstStyle/>
      <a:p>
        <a:r>
          <a:rPr lang="fr-FR"/>
          <a:t>Lien avec Carnet de labos</a:t>
        </a:r>
      </a:p>
    </p188:txBody>
  </p188:cm>
</p188:cmLst>
</file>

<file path=ppt/comments/modernComment_10D_F59063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540A2E-7F3D-440D-86F0-A42942EB4E77}" authorId="{0F80E569-5C32-F1A1-2BB9-9B55838374DB}" created="2024-03-06T20:45:44.16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19880470" sldId="269"/>
      <ac:spMk id="3" creationId="{A4880041-0986-DB47-4926-87A21FD128FE}"/>
      <ac:txMk cp="0">
        <ac:context len="1" hash="13"/>
      </ac:txMk>
    </ac:txMkLst>
    <p188:pos x="1678781" y="1714499"/>
    <p188:txBody>
      <a:bodyPr/>
      <a:lstStyle/>
      <a:p>
        <a:r>
          <a:rPr lang="fr-FR"/>
          <a:t>adopter une forme graphique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BE2CE-AD83-4255-AFFB-0C7627474402}" type="datetimeFigureOut">
              <a:rPr lang="fr-FR" smtClean="0"/>
              <a:t>04/09/2024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058D3-5376-4987-9F06-033C49BF2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0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ifrance.gouv.fr/jorf/article_jo/JORFARTI000033202841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org/licenses/CC-BY-NC-SA-4.0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bib/bbad375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Article 30 - LOI n° 2016-1321 du 7 </a:t>
            </a:r>
            <a:r>
              <a:rPr lang="en-US" i="1" err="1"/>
              <a:t>octobre</a:t>
            </a:r>
            <a:r>
              <a:rPr lang="en-US" i="1"/>
              <a:t> 2016 pour </a:t>
            </a:r>
            <a:r>
              <a:rPr lang="en-US" i="1" err="1"/>
              <a:t>une</a:t>
            </a:r>
            <a:r>
              <a:rPr lang="en-US" i="1"/>
              <a:t> République numérique (1) - </a:t>
            </a:r>
            <a:r>
              <a:rPr lang="en-US" i="1" err="1"/>
              <a:t>Légifrance</a:t>
            </a:r>
            <a:r>
              <a:rPr lang="en-US"/>
              <a:t>, [sans date]. [</a:t>
            </a:r>
            <a:r>
              <a:rPr lang="en-US" err="1"/>
              <a:t>en</a:t>
            </a:r>
            <a:r>
              <a:rPr lang="en-US"/>
              <a:t> </a:t>
            </a:r>
            <a:r>
              <a:rPr lang="en-US" err="1"/>
              <a:t>ligne</a:t>
            </a:r>
            <a:r>
              <a:rPr lang="en-US"/>
              <a:t>]. Art. L-533-4. Disponible à </a:t>
            </a:r>
            <a:r>
              <a:rPr lang="en-US" err="1"/>
              <a:t>l’adresse</a:t>
            </a:r>
            <a:r>
              <a:rPr lang="en-US"/>
              <a:t> : </a:t>
            </a:r>
            <a:r>
              <a:rPr lang="en-US">
                <a:hlinkClick r:id="rId3"/>
              </a:rPr>
              <a:t>https://www.legifrance.gouv.fr/jorf/article_jo/JORFARTI000033202841</a:t>
            </a:r>
            <a:r>
              <a:rPr lang="en-US"/>
              <a:t> [</a:t>
            </a:r>
            <a:r>
              <a:rPr lang="en-US" err="1"/>
              <a:t>Consulté</a:t>
            </a:r>
            <a:r>
              <a:rPr lang="en-US"/>
              <a:t> le 9 mars 2024]. </a:t>
            </a:r>
            <a:endParaRPr lang="fr-FR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2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Figure : Paco Nathan </a:t>
            </a:r>
            <a:r>
              <a:rPr lang="en-US"/>
              <a:t>https://derwen.ai/s/6fqt#1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/>
              <a:t> </a:t>
            </a:r>
            <a:r>
              <a:rPr lang="en-US">
                <a:hlinkClick r:id="rId3"/>
              </a:rPr>
              <a:t>CC-BY-NC-SA-4.0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Données </a:t>
            </a:r>
            <a:r>
              <a:rPr lang="en-US" err="1">
                <a:ea typeface="Calibri"/>
                <a:cs typeface="Calibri"/>
              </a:rPr>
              <a:t>trouvables</a:t>
            </a:r>
            <a:r>
              <a:rPr lang="en-US">
                <a:ea typeface="Calibri"/>
                <a:cs typeface="Calibri"/>
              </a:rPr>
              <a:t> : </a:t>
            </a:r>
            <a:r>
              <a:rPr lang="en-US" err="1">
                <a:ea typeface="Calibri"/>
                <a:cs typeface="Calibri"/>
              </a:rPr>
              <a:t>hébergées</a:t>
            </a:r>
            <a:r>
              <a:rPr lang="en-US">
                <a:ea typeface="Calibri"/>
                <a:cs typeface="Calibri"/>
              </a:rPr>
              <a:t> dans des entrepôts qui </a:t>
            </a:r>
            <a:r>
              <a:rPr lang="en-US" err="1">
                <a:ea typeface="Calibri"/>
                <a:cs typeface="Calibri"/>
              </a:rPr>
              <a:t>peuvent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leur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attribuer</a:t>
            </a:r>
            <a:r>
              <a:rPr lang="en-US">
                <a:ea typeface="Calibri"/>
                <a:cs typeface="Calibri"/>
              </a:rPr>
              <a:t> des </a:t>
            </a:r>
            <a:r>
              <a:rPr lang="en-US" err="1">
                <a:ea typeface="Calibri"/>
                <a:cs typeface="Calibri"/>
              </a:rPr>
              <a:t>identifiants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uniques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pérennes</a:t>
            </a:r>
            <a:r>
              <a:rPr lang="en-US">
                <a:ea typeface="Calibri"/>
                <a:cs typeface="Calibri"/>
              </a:rPr>
              <a:t> (DOI, URN, ARK), </a:t>
            </a:r>
            <a:r>
              <a:rPr lang="en-US" err="1">
                <a:ea typeface="Calibri"/>
                <a:cs typeface="Calibri"/>
              </a:rPr>
              <a:t>trouvables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également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interrogeant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leurs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métadonnées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texte</a:t>
            </a:r>
            <a:r>
              <a:rPr lang="en-US">
                <a:ea typeface="Calibri"/>
                <a:cs typeface="Calibri"/>
              </a:rPr>
              <a:t> de la description, nom du </a:t>
            </a:r>
            <a:r>
              <a:rPr lang="en-US" err="1">
                <a:ea typeface="Calibri"/>
                <a:cs typeface="Calibri"/>
              </a:rPr>
              <a:t>producteur</a:t>
            </a:r>
            <a:r>
              <a:rPr lang="en-US">
                <a:ea typeface="Calibri"/>
                <a:cs typeface="Calibri"/>
              </a:rPr>
              <a:t>), </a:t>
            </a:r>
            <a:r>
              <a:rPr lang="en-US" err="1">
                <a:ea typeface="Calibri"/>
                <a:cs typeface="Calibri"/>
              </a:rPr>
              <a:t>trouvables</a:t>
            </a:r>
            <a:r>
              <a:rPr lang="en-US">
                <a:ea typeface="Calibri"/>
                <a:cs typeface="Calibri"/>
              </a:rPr>
              <a:t> par </a:t>
            </a:r>
            <a:r>
              <a:rPr lang="en-US" err="1">
                <a:ea typeface="Calibri"/>
                <a:cs typeface="Calibri"/>
              </a:rPr>
              <a:t>leur</a:t>
            </a:r>
            <a:r>
              <a:rPr lang="en-US">
                <a:ea typeface="Calibri"/>
                <a:cs typeface="Calibri"/>
              </a:rPr>
              <a:t> entrepôt qui 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connu</a:t>
            </a:r>
            <a:r>
              <a:rPr lang="en-US">
                <a:ea typeface="Calibri"/>
                <a:cs typeface="Calibri"/>
              </a:rPr>
              <a:t> dans la discipline et </a:t>
            </a:r>
            <a:r>
              <a:rPr lang="en-US" err="1">
                <a:ea typeface="Calibri"/>
                <a:cs typeface="Calibri"/>
              </a:rPr>
              <a:t>référencé</a:t>
            </a:r>
            <a:r>
              <a:rPr lang="en-US">
                <a:ea typeface="Calibri"/>
                <a:cs typeface="Calibri"/>
              </a:rPr>
              <a:t> dans des </a:t>
            </a:r>
            <a:r>
              <a:rPr lang="en-US" err="1">
                <a:ea typeface="Calibri"/>
                <a:cs typeface="Calibri"/>
              </a:rPr>
              <a:t>annuaires</a:t>
            </a:r>
            <a:r>
              <a:rPr lang="en-US">
                <a:ea typeface="Calibri"/>
                <a:cs typeface="Calibri"/>
              </a:rPr>
              <a:t> type Re3data.org, </a:t>
            </a:r>
            <a:r>
              <a:rPr lang="en-US" err="1">
                <a:ea typeface="Calibri"/>
                <a:cs typeface="Calibri"/>
              </a:rPr>
              <a:t>trouvables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enfin</a:t>
            </a:r>
            <a:r>
              <a:rPr lang="en-US">
                <a:ea typeface="Calibri"/>
                <a:cs typeface="Calibri"/>
              </a:rPr>
              <a:t> par les documents qui </a:t>
            </a:r>
            <a:r>
              <a:rPr lang="en-US" err="1">
                <a:ea typeface="Calibri"/>
                <a:cs typeface="Calibri"/>
              </a:rPr>
              <a:t>lui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associés</a:t>
            </a:r>
            <a:r>
              <a:rPr lang="en-US">
                <a:ea typeface="Calibri"/>
                <a:cs typeface="Calibri"/>
              </a:rPr>
              <a:t> et au </a:t>
            </a:r>
            <a:r>
              <a:rPr lang="en-US" err="1">
                <a:ea typeface="Calibri"/>
                <a:cs typeface="Calibri"/>
              </a:rPr>
              <a:t>moyen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d'identifiants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uniques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pérennes</a:t>
            </a:r>
            <a:r>
              <a:rPr lang="en-US">
                <a:ea typeface="Calibri"/>
                <a:cs typeface="Calibri"/>
              </a:rPr>
              <a:t> : publication qui </a:t>
            </a:r>
            <a:r>
              <a:rPr lang="en-US" err="1">
                <a:ea typeface="Calibri"/>
                <a:cs typeface="Calibri"/>
              </a:rPr>
              <a:t>référence</a:t>
            </a:r>
            <a:r>
              <a:rPr lang="en-US">
                <a:ea typeface="Calibri"/>
                <a:cs typeface="Calibri"/>
              </a:rPr>
              <a:t> le jeu de donnée, </a:t>
            </a:r>
            <a:r>
              <a:rPr lang="en-US" err="1">
                <a:ea typeface="Calibri"/>
                <a:cs typeface="Calibri"/>
              </a:rPr>
              <a:t>projet</a:t>
            </a:r>
            <a:r>
              <a:rPr lang="en-US">
                <a:ea typeface="Calibri"/>
                <a:cs typeface="Calibri"/>
              </a:rPr>
              <a:t> de recherche, ORCID du </a:t>
            </a:r>
            <a:r>
              <a:rPr lang="en-US" err="1">
                <a:ea typeface="Calibri"/>
                <a:cs typeface="Calibri"/>
              </a:rPr>
              <a:t>chercheur</a:t>
            </a:r>
            <a:r>
              <a:rPr lang="en-US">
                <a:ea typeface="Calibri"/>
                <a:cs typeface="Calibri"/>
              </a:rPr>
              <a:t>, etc.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Données </a:t>
            </a:r>
            <a:r>
              <a:rPr lang="en-US" err="1">
                <a:ea typeface="Calibri"/>
                <a:cs typeface="Calibri"/>
              </a:rPr>
              <a:t>accessibles</a:t>
            </a:r>
            <a:r>
              <a:rPr lang="en-US">
                <a:ea typeface="Calibri"/>
                <a:cs typeface="Calibri"/>
              </a:rPr>
              <a:t> par des </a:t>
            </a:r>
            <a:r>
              <a:rPr lang="en-US" err="1">
                <a:ea typeface="Calibri"/>
                <a:cs typeface="Calibri"/>
              </a:rPr>
              <a:t>protocoles</a:t>
            </a:r>
            <a:r>
              <a:rPr lang="en-US">
                <a:ea typeface="Calibri"/>
                <a:cs typeface="Calibri"/>
              </a:rPr>
              <a:t> simples </a:t>
            </a:r>
            <a:r>
              <a:rPr lang="en-US" err="1">
                <a:ea typeface="Calibri"/>
                <a:cs typeface="Calibri"/>
              </a:rPr>
              <a:t>d'utilisation</a:t>
            </a:r>
            <a:r>
              <a:rPr lang="en-US">
                <a:ea typeface="Calibri"/>
                <a:cs typeface="Calibri"/>
              </a:rPr>
              <a:t>,  </a:t>
            </a:r>
            <a:r>
              <a:rPr lang="en-US" err="1">
                <a:ea typeface="Calibri"/>
                <a:cs typeface="Calibri"/>
              </a:rPr>
              <a:t>gratuits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ouverts</a:t>
            </a:r>
            <a:r>
              <a:rPr lang="en-US">
                <a:ea typeface="Calibri"/>
                <a:cs typeface="Calibri"/>
              </a:rPr>
              <a:t> (FTP par </a:t>
            </a:r>
            <a:r>
              <a:rPr lang="en-US" err="1">
                <a:ea typeface="Calibri"/>
                <a:cs typeface="Calibri"/>
              </a:rPr>
              <a:t>exemple</a:t>
            </a:r>
            <a:r>
              <a:rPr lang="en-US">
                <a:ea typeface="Calibri"/>
                <a:cs typeface="Calibri"/>
              </a:rPr>
              <a:t>), </a:t>
            </a:r>
            <a:r>
              <a:rPr lang="en-US" err="1">
                <a:ea typeface="Calibri"/>
                <a:cs typeface="Calibri"/>
              </a:rPr>
              <a:t>ce</a:t>
            </a:r>
            <a:r>
              <a:rPr lang="en-US">
                <a:ea typeface="Calibri"/>
                <a:cs typeface="Calibri"/>
              </a:rPr>
              <a:t> qui </a:t>
            </a:r>
            <a:r>
              <a:rPr lang="en-US" err="1">
                <a:ea typeface="Calibri"/>
                <a:cs typeface="Calibri"/>
              </a:rPr>
              <a:t>n'empêche</a:t>
            </a:r>
            <a:r>
              <a:rPr lang="en-US">
                <a:ea typeface="Calibri"/>
                <a:cs typeface="Calibri"/>
              </a:rPr>
              <a:t> pas </a:t>
            </a:r>
            <a:r>
              <a:rPr lang="en-US" err="1">
                <a:ea typeface="Calibri"/>
                <a:cs typeface="Calibri"/>
              </a:rPr>
              <a:t>d'en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modérer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l'accès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formulaire</a:t>
            </a:r>
            <a:r>
              <a:rPr lang="en-US">
                <a:ea typeface="Calibri"/>
                <a:cs typeface="Calibri"/>
              </a:rPr>
              <a:t>), les </a:t>
            </a:r>
            <a:r>
              <a:rPr lang="en-US" err="1">
                <a:ea typeface="Calibri"/>
                <a:cs typeface="Calibri"/>
              </a:rPr>
              <a:t>métadonnées</a:t>
            </a:r>
            <a:r>
              <a:rPr lang="en-US">
                <a:ea typeface="Calibri"/>
                <a:cs typeface="Calibri"/>
              </a:rPr>
              <a:t> du jeu </a:t>
            </a:r>
            <a:r>
              <a:rPr lang="en-US" err="1">
                <a:ea typeface="Calibri"/>
                <a:cs typeface="Calibri"/>
              </a:rPr>
              <a:t>doivent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pouvoir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être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téléchargées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même</a:t>
            </a:r>
            <a:r>
              <a:rPr lang="en-US">
                <a:ea typeface="Calibri"/>
                <a:cs typeface="Calibri"/>
              </a:rPr>
              <a:t> temps que le jeu de données </a:t>
            </a:r>
            <a:r>
              <a:rPr lang="en-US" err="1">
                <a:ea typeface="Calibri"/>
                <a:cs typeface="Calibri"/>
              </a:rPr>
              <a:t>lui-même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Données </a:t>
            </a:r>
            <a:r>
              <a:rPr lang="en-US" err="1">
                <a:ea typeface="Calibri"/>
                <a:cs typeface="Calibri"/>
              </a:rPr>
              <a:t>interopérables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parce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pouvant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être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liées</a:t>
            </a:r>
            <a:r>
              <a:rPr lang="en-US">
                <a:ea typeface="Calibri"/>
                <a:cs typeface="Calibri"/>
              </a:rPr>
              <a:t> à </a:t>
            </a:r>
            <a:r>
              <a:rPr lang="en-US" err="1">
                <a:ea typeface="Calibri"/>
                <a:cs typeface="Calibri"/>
              </a:rPr>
              <a:t>d'autres</a:t>
            </a:r>
            <a:r>
              <a:rPr lang="en-US">
                <a:ea typeface="Calibri"/>
                <a:cs typeface="Calibri"/>
              </a:rPr>
              <a:t> données au </a:t>
            </a:r>
            <a:r>
              <a:rPr lang="en-US" err="1">
                <a:ea typeface="Calibri"/>
                <a:cs typeface="Calibri"/>
              </a:rPr>
              <a:t>moyen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vocabulaires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contrôlés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Ces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vocabulaires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doivent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être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accessibles</a:t>
            </a:r>
            <a:r>
              <a:rPr lang="en-US">
                <a:ea typeface="Calibri"/>
                <a:cs typeface="Calibri"/>
              </a:rPr>
              <a:t> à </a:t>
            </a:r>
            <a:r>
              <a:rPr lang="en-US" err="1">
                <a:ea typeface="Calibri"/>
                <a:cs typeface="Calibri"/>
              </a:rPr>
              <a:t>tous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oubliez</a:t>
            </a:r>
            <a:r>
              <a:rPr lang="en-US">
                <a:ea typeface="Calibri"/>
                <a:cs typeface="Calibri"/>
              </a:rPr>
              <a:t> les </a:t>
            </a:r>
            <a:r>
              <a:rPr lang="en-US" err="1">
                <a:ea typeface="Calibri"/>
                <a:cs typeface="Calibri"/>
              </a:rPr>
              <a:t>thésaurus</a:t>
            </a:r>
            <a:r>
              <a:rPr lang="en-US">
                <a:ea typeface="Calibri"/>
                <a:cs typeface="Calibri"/>
              </a:rPr>
              <a:t> des bases de données propriétaires pour </a:t>
            </a:r>
            <a:r>
              <a:rPr lang="en-US" err="1">
                <a:ea typeface="Calibri"/>
                <a:cs typeface="Calibri"/>
              </a:rPr>
              <a:t>décrire</a:t>
            </a:r>
            <a:r>
              <a:rPr lang="en-US">
                <a:ea typeface="Calibri"/>
                <a:cs typeface="Calibri"/>
              </a:rPr>
              <a:t> les données, </a:t>
            </a:r>
            <a:r>
              <a:rPr lang="en-US" err="1">
                <a:ea typeface="Calibri"/>
                <a:cs typeface="Calibri"/>
              </a:rPr>
              <a:t>utilisez</a:t>
            </a:r>
            <a:r>
              <a:rPr lang="en-US">
                <a:ea typeface="Calibri"/>
                <a:cs typeface="Calibri"/>
              </a:rPr>
              <a:t> des </a:t>
            </a:r>
            <a:r>
              <a:rPr lang="en-US" err="1">
                <a:ea typeface="Calibri"/>
                <a:cs typeface="Calibri"/>
              </a:rPr>
              <a:t>vocabulaires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libres</a:t>
            </a:r>
            <a:r>
              <a:rPr lang="en-US">
                <a:ea typeface="Calibri"/>
                <a:cs typeface="Calibri"/>
              </a:rPr>
              <a:t>), </a:t>
            </a:r>
            <a:r>
              <a:rPr lang="en-US" err="1">
                <a:ea typeface="Calibri"/>
                <a:cs typeface="Calibri"/>
              </a:rPr>
              <a:t>ces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vocabulaires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libres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doivent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permettre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relier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votre</a:t>
            </a:r>
            <a:r>
              <a:rPr lang="en-US">
                <a:ea typeface="Calibri"/>
                <a:cs typeface="Calibri"/>
              </a:rPr>
              <a:t> jeu de données avec des jeux de données </a:t>
            </a:r>
            <a:r>
              <a:rPr lang="en-US" err="1">
                <a:ea typeface="Calibri"/>
                <a:cs typeface="Calibri"/>
              </a:rPr>
              <a:t>portant</a:t>
            </a:r>
            <a:r>
              <a:rPr lang="en-US">
                <a:ea typeface="Calibri"/>
                <a:cs typeface="Calibri"/>
              </a:rPr>
              <a:t> sur les </a:t>
            </a:r>
            <a:r>
              <a:rPr lang="en-US" err="1">
                <a:ea typeface="Calibri"/>
                <a:cs typeface="Calibri"/>
              </a:rPr>
              <a:t>mêmes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objets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voire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d'enrichir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vos</a:t>
            </a:r>
            <a:r>
              <a:rPr lang="en-US">
                <a:ea typeface="Calibri"/>
                <a:cs typeface="Calibri"/>
              </a:rPr>
              <a:t> jeux de données avec des données </a:t>
            </a:r>
            <a:r>
              <a:rPr lang="en-US" err="1">
                <a:ea typeface="Calibri"/>
                <a:cs typeface="Calibri"/>
              </a:rPr>
              <a:t>complémentaires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enrichissement</a:t>
            </a:r>
            <a:r>
              <a:rPr lang="en-US">
                <a:ea typeface="Calibri"/>
                <a:cs typeface="Calibri"/>
              </a:rPr>
              <a:t> avec des </a:t>
            </a:r>
            <a:r>
              <a:rPr lang="en-US" err="1">
                <a:ea typeface="Calibri"/>
                <a:cs typeface="Calibri"/>
              </a:rPr>
              <a:t>éléments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wikidata</a:t>
            </a:r>
            <a:r>
              <a:rPr lang="en-US">
                <a:ea typeface="Calibri"/>
                <a:cs typeface="Calibri"/>
              </a:rPr>
              <a:t> par </a:t>
            </a:r>
            <a:r>
              <a:rPr lang="en-US" err="1">
                <a:ea typeface="Calibri"/>
                <a:cs typeface="Calibri"/>
              </a:rPr>
              <a:t>exemple</a:t>
            </a:r>
            <a:r>
              <a:rPr lang="en-US">
                <a:ea typeface="Calibri"/>
                <a:cs typeface="Calibri"/>
              </a:rPr>
              <a:t>). </a:t>
            </a:r>
            <a:r>
              <a:rPr lang="en-US" err="1">
                <a:ea typeface="Calibri"/>
                <a:cs typeface="Calibri"/>
              </a:rPr>
              <a:t>L'enjeu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d'utiliser</a:t>
            </a:r>
            <a:r>
              <a:rPr lang="en-US">
                <a:ea typeface="Calibri"/>
                <a:cs typeface="Calibri"/>
              </a:rPr>
              <a:t> des ontologies </a:t>
            </a:r>
            <a:r>
              <a:rPr lang="en-US" err="1">
                <a:ea typeface="Calibri"/>
                <a:cs typeface="Calibri"/>
              </a:rPr>
              <a:t>partagées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particulièrement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ici</a:t>
            </a:r>
            <a:r>
              <a:rPr lang="en-US">
                <a:ea typeface="Calibri"/>
                <a:cs typeface="Calibri"/>
              </a:rPr>
              <a:t> pour </a:t>
            </a:r>
            <a:r>
              <a:rPr lang="en-US" err="1">
                <a:ea typeface="Calibri"/>
                <a:cs typeface="Calibri"/>
              </a:rPr>
              <a:t>permettre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aussi</a:t>
            </a:r>
            <a:r>
              <a:rPr lang="en-US">
                <a:ea typeface="Calibri"/>
                <a:cs typeface="Calibri"/>
              </a:rPr>
              <a:t> la "</a:t>
            </a:r>
            <a:r>
              <a:rPr lang="en-US" err="1">
                <a:ea typeface="Calibri"/>
                <a:cs typeface="Calibri"/>
              </a:rPr>
              <a:t>trouvabilité</a:t>
            </a:r>
            <a:r>
              <a:rPr lang="en-US">
                <a:ea typeface="Calibri"/>
                <a:cs typeface="Calibri"/>
              </a:rPr>
              <a:t>" des données par des machines (cf. ANR TOPIQ qui </a:t>
            </a:r>
            <a:r>
              <a:rPr lang="en-US" err="1">
                <a:ea typeface="Calibri"/>
                <a:cs typeface="Calibri"/>
              </a:rPr>
              <a:t>étudie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justement</a:t>
            </a:r>
            <a:r>
              <a:rPr lang="en-US">
                <a:ea typeface="Calibri"/>
                <a:cs typeface="Calibri"/>
              </a:rPr>
              <a:t> le </a:t>
            </a:r>
            <a:r>
              <a:rPr lang="en-US" err="1">
                <a:ea typeface="Calibri"/>
                <a:cs typeface="Calibri"/>
              </a:rPr>
              <a:t>requêtage</a:t>
            </a:r>
            <a:r>
              <a:rPr lang="en-US">
                <a:ea typeface="Calibri"/>
                <a:cs typeface="Calibri"/>
              </a:rPr>
              <a:t> sur des ontologies)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Cadre </a:t>
            </a:r>
            <a:r>
              <a:rPr lang="en-US" err="1">
                <a:ea typeface="Calibri"/>
                <a:cs typeface="Calibri"/>
              </a:rPr>
              <a:t>blanc</a:t>
            </a:r>
            <a:r>
              <a:rPr lang="en-US">
                <a:ea typeface="Calibri"/>
                <a:cs typeface="Calibri"/>
              </a:rPr>
              <a:t> : on </a:t>
            </a:r>
            <a:r>
              <a:rPr lang="en-US" err="1">
                <a:ea typeface="Calibri"/>
                <a:cs typeface="Calibri"/>
              </a:rPr>
              <a:t>pourrait</a:t>
            </a:r>
            <a:r>
              <a:rPr lang="en-US">
                <a:ea typeface="Calibri"/>
                <a:cs typeface="Calibri"/>
              </a:rPr>
              <a:t> y faire figurer la mention de formats </a:t>
            </a:r>
            <a:r>
              <a:rPr lang="en-US" err="1">
                <a:ea typeface="Calibri"/>
                <a:cs typeface="Calibri"/>
              </a:rPr>
              <a:t>ouverts</a:t>
            </a:r>
            <a:r>
              <a:rPr lang="en-US">
                <a:ea typeface="Calibri"/>
                <a:cs typeface="Calibri"/>
              </a:rPr>
              <a:t> (question </a:t>
            </a:r>
            <a:r>
              <a:rPr lang="en-US" err="1">
                <a:ea typeface="Calibri"/>
                <a:cs typeface="Calibri"/>
              </a:rPr>
              <a:t>d'accessibilité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d'interopérabilité</a:t>
            </a:r>
            <a:r>
              <a:rPr lang="en-US">
                <a:ea typeface="Calibri"/>
                <a:cs typeface="Calibri"/>
              </a:rPr>
              <a:t>) : un </a:t>
            </a:r>
            <a:r>
              <a:rPr lang="en-US" err="1">
                <a:ea typeface="Calibri"/>
                <a:cs typeface="Calibri"/>
              </a:rPr>
              <a:t>fichier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xls</a:t>
            </a:r>
            <a:r>
              <a:rPr lang="en-US">
                <a:ea typeface="Calibri"/>
                <a:cs typeface="Calibri"/>
              </a:rPr>
              <a:t> ne </a:t>
            </a:r>
            <a:r>
              <a:rPr lang="en-US" err="1">
                <a:ea typeface="Calibri"/>
                <a:cs typeface="Calibri"/>
              </a:rPr>
              <a:t>s'ouvre</a:t>
            </a:r>
            <a:r>
              <a:rPr lang="en-US">
                <a:ea typeface="Calibri"/>
                <a:cs typeface="Calibri"/>
              </a:rPr>
              <a:t> pas sur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machine </a:t>
            </a:r>
            <a:r>
              <a:rPr lang="en-US" err="1">
                <a:ea typeface="Calibri"/>
                <a:cs typeface="Calibri"/>
              </a:rPr>
              <a:t>linux</a:t>
            </a:r>
            <a:r>
              <a:rPr lang="en-US">
                <a:ea typeface="Calibri"/>
                <a:cs typeface="Calibri"/>
              </a:rPr>
              <a:t> / un </a:t>
            </a:r>
            <a:r>
              <a:rPr lang="en-US" err="1">
                <a:ea typeface="Calibri"/>
                <a:cs typeface="Calibri"/>
              </a:rPr>
              <a:t>fichier</a:t>
            </a:r>
            <a:r>
              <a:rPr lang="en-US">
                <a:ea typeface="Calibri"/>
                <a:cs typeface="Calibri"/>
              </a:rPr>
              <a:t> CSV qui </a:t>
            </a:r>
            <a:r>
              <a:rPr lang="en-US" err="1">
                <a:ea typeface="Calibri"/>
                <a:cs typeface="Calibri"/>
              </a:rPr>
              <a:t>représente</a:t>
            </a:r>
            <a:r>
              <a:rPr lang="en-US">
                <a:ea typeface="Calibri"/>
                <a:cs typeface="Calibri"/>
              </a:rPr>
              <a:t> des </a:t>
            </a:r>
            <a:r>
              <a:rPr lang="en-US" err="1">
                <a:ea typeface="Calibri"/>
                <a:cs typeface="Calibri"/>
              </a:rPr>
              <a:t>valeurs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texte</a:t>
            </a:r>
            <a:r>
              <a:rPr lang="en-US">
                <a:ea typeface="Calibri"/>
                <a:cs typeface="Calibri"/>
              </a:rPr>
              <a:t> simple </a:t>
            </a:r>
            <a:r>
              <a:rPr lang="en-US" err="1">
                <a:ea typeface="Calibri"/>
                <a:cs typeface="Calibri"/>
              </a:rPr>
              <a:t>peut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s'ouvrir</a:t>
            </a:r>
            <a:r>
              <a:rPr lang="en-US">
                <a:ea typeface="Calibri"/>
                <a:cs typeface="Calibri"/>
              </a:rPr>
              <a:t> sur </a:t>
            </a:r>
            <a:r>
              <a:rPr lang="en-US" err="1">
                <a:ea typeface="Calibri"/>
                <a:cs typeface="Calibri"/>
              </a:rPr>
              <a:t>tous</a:t>
            </a:r>
            <a:r>
              <a:rPr lang="en-US">
                <a:ea typeface="Calibri"/>
                <a:cs typeface="Calibri"/>
              </a:rPr>
              <a:t> les </a:t>
            </a:r>
            <a:r>
              <a:rPr lang="en-US" err="1">
                <a:ea typeface="Calibri"/>
                <a:cs typeface="Calibri"/>
              </a:rPr>
              <a:t>tableurs</a:t>
            </a:r>
            <a:r>
              <a:rPr lang="en-US">
                <a:ea typeface="Calibri"/>
                <a:cs typeface="Calibri"/>
              </a:rPr>
              <a:t> qui existent.  Un </a:t>
            </a:r>
            <a:r>
              <a:rPr lang="en-US" err="1">
                <a:ea typeface="Calibri"/>
                <a:cs typeface="Calibri"/>
              </a:rPr>
              <a:t>fichier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nvivo</a:t>
            </a:r>
            <a:r>
              <a:rPr lang="en-US">
                <a:ea typeface="Calibri"/>
                <a:cs typeface="Calibri"/>
              </a:rPr>
              <a:t> ne </a:t>
            </a:r>
            <a:r>
              <a:rPr lang="en-US" err="1">
                <a:ea typeface="Calibri"/>
                <a:cs typeface="Calibri"/>
              </a:rPr>
              <a:t>s'ouvre</a:t>
            </a:r>
            <a:r>
              <a:rPr lang="en-US">
                <a:ea typeface="Calibri"/>
                <a:cs typeface="Calibri"/>
              </a:rPr>
              <a:t> pas </a:t>
            </a:r>
            <a:r>
              <a:rPr lang="en-US" err="1">
                <a:ea typeface="Calibri"/>
                <a:cs typeface="Calibri"/>
              </a:rPr>
              <a:t>si</a:t>
            </a:r>
            <a:r>
              <a:rPr lang="en-US">
                <a:ea typeface="Calibri"/>
                <a:cs typeface="Calibri"/>
              </a:rPr>
              <a:t> on </a:t>
            </a:r>
            <a:r>
              <a:rPr lang="en-US" err="1">
                <a:ea typeface="Calibri"/>
                <a:cs typeface="Calibri"/>
              </a:rPr>
              <a:t>n'a</a:t>
            </a:r>
            <a:r>
              <a:rPr lang="en-US">
                <a:ea typeface="Calibri"/>
                <a:cs typeface="Calibri"/>
              </a:rPr>
              <a:t> pas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licence</a:t>
            </a:r>
            <a:r>
              <a:rPr lang="en-US">
                <a:ea typeface="Calibri"/>
                <a:cs typeface="Calibri"/>
              </a:rPr>
              <a:t> NVIVO, un </a:t>
            </a:r>
            <a:r>
              <a:rPr lang="en-US" err="1">
                <a:ea typeface="Calibri"/>
                <a:cs typeface="Calibri"/>
              </a:rPr>
              <a:t>fichier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iramuteq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s'ouvre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dès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lors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qu'on</a:t>
            </a:r>
            <a:r>
              <a:rPr lang="en-US">
                <a:ea typeface="Calibri"/>
                <a:cs typeface="Calibri"/>
              </a:rPr>
              <a:t> a </a:t>
            </a:r>
            <a:r>
              <a:rPr lang="en-US" err="1">
                <a:ea typeface="Calibri"/>
                <a:cs typeface="Calibri"/>
              </a:rPr>
              <a:t>librement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gratuitement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téléchargé</a:t>
            </a:r>
            <a:r>
              <a:rPr lang="en-US">
                <a:ea typeface="Calibri"/>
                <a:cs typeface="Calibri"/>
              </a:rPr>
              <a:t> R et le package </a:t>
            </a:r>
            <a:r>
              <a:rPr lang="en-US" err="1">
                <a:ea typeface="Calibri"/>
                <a:cs typeface="Calibri"/>
              </a:rPr>
              <a:t>iramuteq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Données </a:t>
            </a:r>
            <a:r>
              <a:rPr lang="en-US" err="1">
                <a:ea typeface="Calibri"/>
                <a:cs typeface="Calibri"/>
              </a:rPr>
              <a:t>réutilisables</a:t>
            </a:r>
            <a:r>
              <a:rPr lang="en-US">
                <a:ea typeface="Calibri"/>
                <a:cs typeface="Calibri"/>
              </a:rPr>
              <a:t>.  Metadata have multiple attributes (?). La provenance des données </a:t>
            </a:r>
            <a:r>
              <a:rPr lang="en-US" err="1">
                <a:ea typeface="Calibri"/>
                <a:cs typeface="Calibri"/>
              </a:rPr>
              <a:t>est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connue</a:t>
            </a:r>
            <a:r>
              <a:rPr lang="en-US">
                <a:ea typeface="Calibri"/>
                <a:cs typeface="Calibri"/>
              </a:rPr>
              <a:t> (par </a:t>
            </a:r>
            <a:r>
              <a:rPr lang="en-US" err="1">
                <a:ea typeface="Calibri"/>
                <a:cs typeface="Calibri"/>
              </a:rPr>
              <a:t>exemple</a:t>
            </a:r>
            <a:r>
              <a:rPr lang="en-US">
                <a:ea typeface="Calibri"/>
                <a:cs typeface="Calibri"/>
              </a:rPr>
              <a:t>, on </a:t>
            </a:r>
            <a:r>
              <a:rPr lang="en-US" err="1">
                <a:ea typeface="Calibri"/>
                <a:cs typeface="Calibri"/>
              </a:rPr>
              <a:t>sait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d'où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proviennent</a:t>
            </a:r>
            <a:r>
              <a:rPr lang="en-US">
                <a:ea typeface="Calibri"/>
                <a:cs typeface="Calibri"/>
              </a:rPr>
              <a:t> les images qui </a:t>
            </a:r>
            <a:r>
              <a:rPr lang="en-US" err="1">
                <a:ea typeface="Calibri"/>
                <a:cs typeface="Calibri"/>
              </a:rPr>
              <a:t>ont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servi</a:t>
            </a:r>
            <a:r>
              <a:rPr lang="en-US">
                <a:ea typeface="Calibri"/>
                <a:cs typeface="Calibri"/>
              </a:rPr>
              <a:t> à </a:t>
            </a:r>
            <a:r>
              <a:rPr lang="en-US" err="1">
                <a:ea typeface="Calibri"/>
                <a:cs typeface="Calibri"/>
              </a:rPr>
              <a:t>entraîner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intelligence </a:t>
            </a:r>
            <a:r>
              <a:rPr lang="en-US" err="1">
                <a:ea typeface="Calibri"/>
                <a:cs typeface="Calibri"/>
              </a:rPr>
              <a:t>artificielle</a:t>
            </a:r>
            <a:r>
              <a:rPr lang="en-US">
                <a:ea typeface="Calibri"/>
                <a:cs typeface="Calibri"/>
              </a:rPr>
              <a:t>. Il y a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licence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appliquée</a:t>
            </a:r>
            <a:r>
              <a:rPr lang="en-US">
                <a:ea typeface="Calibri"/>
                <a:cs typeface="Calibri"/>
              </a:rPr>
              <a:t> au jeu de données et </a:t>
            </a:r>
            <a:r>
              <a:rPr lang="en-US" err="1">
                <a:ea typeface="Calibri"/>
                <a:cs typeface="Calibri"/>
              </a:rPr>
              <a:t>elle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précise</a:t>
            </a:r>
            <a:r>
              <a:rPr lang="en-US">
                <a:ea typeface="Calibri"/>
                <a:cs typeface="Calibri"/>
              </a:rPr>
              <a:t> de façon </a:t>
            </a:r>
            <a:r>
              <a:rPr lang="en-US" err="1">
                <a:ea typeface="Calibri"/>
                <a:cs typeface="Calibri"/>
              </a:rPr>
              <a:t>claire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standardisée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qu'on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peut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faire. En guise de </a:t>
            </a:r>
            <a:r>
              <a:rPr lang="en-US" err="1">
                <a:ea typeface="Calibri"/>
                <a:cs typeface="Calibri"/>
              </a:rPr>
              <a:t>contre-exemple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licence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d'une</a:t>
            </a:r>
            <a:r>
              <a:rPr lang="en-US">
                <a:ea typeface="Calibri"/>
                <a:cs typeface="Calibri"/>
              </a:rPr>
              <a:t> page </a:t>
            </a:r>
            <a:r>
              <a:rPr lang="en-US" err="1">
                <a:ea typeface="Calibri"/>
                <a:cs typeface="Calibri"/>
              </a:rPr>
              <a:t>conçue</a:t>
            </a:r>
            <a:r>
              <a:rPr lang="en-US">
                <a:ea typeface="Calibri"/>
                <a:cs typeface="Calibri"/>
              </a:rPr>
              <a:t> par un cabinet </a:t>
            </a:r>
            <a:r>
              <a:rPr lang="en-US" err="1">
                <a:ea typeface="Calibri"/>
                <a:cs typeface="Calibri"/>
              </a:rPr>
              <a:t>d'avocat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expliquant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quel</a:t>
            </a:r>
            <a:r>
              <a:rPr lang="en-US">
                <a:ea typeface="Calibri"/>
                <a:cs typeface="Calibri"/>
              </a:rPr>
              <a:t> usage </a:t>
            </a:r>
            <a:r>
              <a:rPr lang="en-US" err="1">
                <a:ea typeface="Calibri"/>
                <a:cs typeface="Calibri"/>
              </a:rPr>
              <a:t>peut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être</a:t>
            </a:r>
            <a:r>
              <a:rPr lang="en-US">
                <a:ea typeface="Calibri"/>
                <a:cs typeface="Calibri"/>
              </a:rPr>
              <a:t> fait des données dans </a:t>
            </a:r>
            <a:r>
              <a:rPr lang="en-US" err="1">
                <a:ea typeface="Calibri"/>
                <a:cs typeface="Calibri"/>
              </a:rPr>
              <a:t>quel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contexte</a:t>
            </a:r>
            <a:r>
              <a:rPr lang="en-US">
                <a:ea typeface="Calibri"/>
                <a:cs typeface="Calibri"/>
              </a:rPr>
              <a:t> ne </a:t>
            </a:r>
            <a:r>
              <a:rPr lang="en-US" err="1">
                <a:ea typeface="Calibri"/>
                <a:cs typeface="Calibri"/>
              </a:rPr>
              <a:t>serait</a:t>
            </a:r>
            <a:r>
              <a:rPr lang="en-US">
                <a:ea typeface="Calibri"/>
                <a:cs typeface="Calibri"/>
              </a:rPr>
              <a:t> pas </a:t>
            </a:r>
            <a:r>
              <a:rPr lang="en-US" err="1">
                <a:ea typeface="Calibri"/>
                <a:cs typeface="Calibri"/>
              </a:rPr>
              <a:t>aligné</a:t>
            </a:r>
            <a:r>
              <a:rPr lang="en-US">
                <a:ea typeface="Calibri"/>
                <a:cs typeface="Calibri"/>
              </a:rPr>
              <a:t> avec la politique de Science Ouverte de </a:t>
            </a:r>
            <a:r>
              <a:rPr lang="en-US" err="1">
                <a:ea typeface="Calibri"/>
                <a:cs typeface="Calibri"/>
              </a:rPr>
              <a:t>l'ANR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Réutilisabilité</a:t>
            </a:r>
            <a:r>
              <a:rPr lang="en-US">
                <a:ea typeface="Calibri"/>
                <a:cs typeface="Calibri"/>
              </a:rPr>
              <a:t> des données </a:t>
            </a:r>
            <a:r>
              <a:rPr lang="en-US" err="1">
                <a:ea typeface="Calibri"/>
                <a:cs typeface="Calibri"/>
              </a:rPr>
              <a:t>selon</a:t>
            </a:r>
            <a:r>
              <a:rPr lang="en-US">
                <a:ea typeface="Calibri"/>
                <a:cs typeface="Calibri"/>
              </a:rPr>
              <a:t> les </a:t>
            </a:r>
            <a:r>
              <a:rPr lang="en-US" err="1">
                <a:ea typeface="Calibri"/>
                <a:cs typeface="Calibri"/>
              </a:rPr>
              <a:t>normes</a:t>
            </a:r>
            <a:r>
              <a:rPr lang="en-US">
                <a:ea typeface="Calibri"/>
                <a:cs typeface="Calibri"/>
              </a:rPr>
              <a:t> de la </a:t>
            </a:r>
            <a:r>
              <a:rPr lang="en-US" err="1">
                <a:ea typeface="Calibri"/>
                <a:cs typeface="Calibri"/>
              </a:rPr>
              <a:t>communauté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scientifique</a:t>
            </a:r>
            <a:r>
              <a:rPr lang="en-US">
                <a:ea typeface="Calibri"/>
                <a:cs typeface="Calibri"/>
              </a:rPr>
              <a:t> : </a:t>
            </a:r>
            <a:r>
              <a:rPr lang="en-US" err="1">
                <a:ea typeface="Calibri"/>
                <a:cs typeface="Calibri"/>
              </a:rPr>
              <a:t>quelles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sont</a:t>
            </a:r>
            <a:r>
              <a:rPr lang="en-US">
                <a:ea typeface="Calibri"/>
                <a:cs typeface="Calibri"/>
              </a:rPr>
              <a:t> les </a:t>
            </a:r>
            <a:r>
              <a:rPr lang="en-US" err="1">
                <a:ea typeface="Calibri"/>
                <a:cs typeface="Calibri"/>
              </a:rPr>
              <a:t>informations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minimales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dont</a:t>
            </a:r>
            <a:r>
              <a:rPr lang="en-US">
                <a:ea typeface="Calibri"/>
                <a:cs typeface="Calibri"/>
              </a:rPr>
              <a:t> on a </a:t>
            </a:r>
            <a:r>
              <a:rPr lang="en-US" err="1">
                <a:ea typeface="Calibri"/>
                <a:cs typeface="Calibri"/>
              </a:rPr>
              <a:t>besoin</a:t>
            </a:r>
            <a:r>
              <a:rPr lang="en-US">
                <a:ea typeface="Calibri"/>
                <a:cs typeface="Calibri"/>
              </a:rPr>
              <a:t> pour </a:t>
            </a:r>
            <a:r>
              <a:rPr lang="en-US" err="1">
                <a:ea typeface="Calibri"/>
                <a:cs typeface="Calibri"/>
              </a:rPr>
              <a:t>réutiliser</a:t>
            </a:r>
            <a:r>
              <a:rPr lang="en-US">
                <a:ea typeface="Calibri"/>
                <a:cs typeface="Calibri"/>
              </a:rPr>
              <a:t> un jeu de données de façon </a:t>
            </a:r>
            <a:r>
              <a:rPr lang="en-US" err="1">
                <a:ea typeface="Calibri"/>
                <a:cs typeface="Calibri"/>
              </a:rPr>
              <a:t>sûre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schéma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métadonnées</a:t>
            </a:r>
            <a:r>
              <a:rPr lang="en-US">
                <a:ea typeface="Calibri"/>
                <a:cs typeface="Calibri"/>
              </a:rPr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25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Possibilité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réserver</a:t>
            </a:r>
            <a:r>
              <a:rPr lang="en-US">
                <a:ea typeface="Calibri"/>
                <a:cs typeface="Calibri"/>
              </a:rPr>
              <a:t> un </a:t>
            </a:r>
            <a:r>
              <a:rPr lang="en-US" err="1">
                <a:ea typeface="Calibri"/>
                <a:cs typeface="Calibri"/>
              </a:rPr>
              <a:t>espace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dépôt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amont</a:t>
            </a:r>
            <a:r>
              <a:rPr lang="en-US">
                <a:ea typeface="Calibri"/>
                <a:cs typeface="Calibri"/>
              </a:rPr>
              <a:t> sur un repository. </a:t>
            </a:r>
            <a:r>
              <a:rPr lang="en-US" err="1">
                <a:ea typeface="Calibri"/>
                <a:cs typeface="Calibri"/>
              </a:rPr>
              <a:t>Communiquer</a:t>
            </a:r>
            <a:r>
              <a:rPr lang="en-US">
                <a:ea typeface="Calibri"/>
                <a:cs typeface="Calibri"/>
              </a:rPr>
              <a:t> les données à </a:t>
            </a:r>
            <a:r>
              <a:rPr lang="en-US" err="1">
                <a:ea typeface="Calibri"/>
                <a:cs typeface="Calibri"/>
              </a:rPr>
              <a:t>l'éditeur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depuis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espace</a:t>
            </a:r>
            <a:r>
              <a:rPr lang="en-US">
                <a:ea typeface="Calibri"/>
                <a:cs typeface="Calibri"/>
              </a:rPr>
              <a:t> (ne pas </a:t>
            </a:r>
            <a:r>
              <a:rPr lang="en-US" err="1">
                <a:ea typeface="Calibri"/>
                <a:cs typeface="Calibri"/>
              </a:rPr>
              <a:t>envoyer</a:t>
            </a:r>
            <a:r>
              <a:rPr lang="en-US">
                <a:ea typeface="Calibri"/>
                <a:cs typeface="Calibri"/>
              </a:rPr>
              <a:t> les données à </a:t>
            </a:r>
            <a:r>
              <a:rPr lang="en-US" err="1">
                <a:ea typeface="Calibri"/>
                <a:cs typeface="Calibri"/>
              </a:rPr>
              <a:t>l'éditeur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mais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seulement</a:t>
            </a:r>
            <a:r>
              <a:rPr lang="en-US">
                <a:ea typeface="Calibri"/>
                <a:cs typeface="Calibri"/>
              </a:rPr>
              <a:t> un lien de </a:t>
            </a:r>
            <a:r>
              <a:rPr lang="en-US" err="1">
                <a:ea typeface="Calibri"/>
                <a:cs typeface="Calibri"/>
              </a:rPr>
              <a:t>téléchargement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depuis</a:t>
            </a:r>
            <a:r>
              <a:rPr lang="en-US">
                <a:ea typeface="Calibri"/>
                <a:cs typeface="Calibri"/>
              </a:rPr>
              <a:t> l'entrepôt de données) 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Au moment de signer un accord de consortium avec un </a:t>
            </a:r>
            <a:r>
              <a:rPr lang="en-US" err="1">
                <a:ea typeface="Calibri"/>
                <a:cs typeface="Calibri"/>
              </a:rPr>
              <a:t>partenaire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privé</a:t>
            </a:r>
            <a:r>
              <a:rPr lang="en-US">
                <a:ea typeface="Calibri"/>
                <a:cs typeface="Calibri"/>
              </a:rPr>
              <a:t> (qui </a:t>
            </a:r>
            <a:r>
              <a:rPr lang="en-US" err="1">
                <a:ea typeface="Calibri"/>
                <a:cs typeface="Calibri"/>
              </a:rPr>
              <a:t>pourrait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être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tenté</a:t>
            </a:r>
            <a:r>
              <a:rPr lang="en-US">
                <a:ea typeface="Calibri"/>
                <a:cs typeface="Calibri"/>
              </a:rPr>
              <a:t> de demander de la </a:t>
            </a:r>
            <a:r>
              <a:rPr lang="en-US" err="1">
                <a:ea typeface="Calibri"/>
                <a:cs typeface="Calibri"/>
              </a:rPr>
              <a:t>confidentialité</a:t>
            </a:r>
            <a:r>
              <a:rPr lang="en-US">
                <a:ea typeface="Calibri"/>
                <a:cs typeface="Calibri"/>
              </a:rPr>
              <a:t> pour les données) bien prendre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compte</a:t>
            </a:r>
            <a:r>
              <a:rPr lang="en-US">
                <a:ea typeface="Calibri"/>
                <a:cs typeface="Calibri"/>
              </a:rPr>
              <a:t> que </a:t>
            </a:r>
            <a:r>
              <a:rPr lang="en-US" err="1">
                <a:ea typeface="Calibri"/>
                <a:cs typeface="Calibri"/>
              </a:rPr>
              <a:t>l'ANR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considère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comme</a:t>
            </a:r>
            <a:r>
              <a:rPr lang="en-US">
                <a:ea typeface="Calibri"/>
                <a:cs typeface="Calibri"/>
              </a:rPr>
              <a:t> régime par </a:t>
            </a:r>
            <a:r>
              <a:rPr lang="en-US" err="1">
                <a:ea typeface="Calibri"/>
                <a:cs typeface="Calibri"/>
              </a:rPr>
              <a:t>défaut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l'ouverture</a:t>
            </a:r>
            <a:r>
              <a:rPr lang="en-US">
                <a:ea typeface="Calibri"/>
                <a:cs typeface="Calibri"/>
              </a:rPr>
              <a:t> des données. </a:t>
            </a:r>
            <a:r>
              <a:rPr lang="en-US" err="1">
                <a:ea typeface="Calibri"/>
                <a:cs typeface="Calibri"/>
              </a:rPr>
              <a:t>Négocier</a:t>
            </a:r>
            <a:r>
              <a:rPr lang="en-US">
                <a:ea typeface="Calibri"/>
                <a:cs typeface="Calibri"/>
              </a:rPr>
              <a:t> un </a:t>
            </a:r>
            <a:r>
              <a:rPr lang="en-US" err="1">
                <a:ea typeface="Calibri"/>
                <a:cs typeface="Calibri"/>
              </a:rPr>
              <a:t>compromis</a:t>
            </a:r>
            <a:r>
              <a:rPr lang="en-US">
                <a:ea typeface="Calibri"/>
                <a:cs typeface="Calibri"/>
              </a:rPr>
              <a:t> avec le </a:t>
            </a:r>
            <a:r>
              <a:rPr lang="en-US" err="1">
                <a:ea typeface="Calibri"/>
                <a:cs typeface="Calibri"/>
              </a:rPr>
              <a:t>partenaire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privé</a:t>
            </a:r>
            <a:r>
              <a:rPr lang="en-US">
                <a:ea typeface="Calibri"/>
                <a:cs typeface="Calibri"/>
              </a:rPr>
              <a:t> (durée de </a:t>
            </a:r>
            <a:r>
              <a:rPr lang="en-US" err="1">
                <a:ea typeface="Calibri"/>
                <a:cs typeface="Calibri"/>
              </a:rPr>
              <a:t>confidentialité</a:t>
            </a:r>
            <a:r>
              <a:rPr lang="en-US">
                <a:ea typeface="Calibri"/>
                <a:cs typeface="Calibri"/>
              </a:rPr>
              <a:t> plus </a:t>
            </a:r>
            <a:r>
              <a:rPr lang="en-US" err="1">
                <a:ea typeface="Calibri"/>
                <a:cs typeface="Calibri"/>
              </a:rPr>
              <a:t>réduite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ou</a:t>
            </a:r>
            <a:r>
              <a:rPr lang="en-US">
                <a:ea typeface="Calibri"/>
                <a:cs typeface="Calibri"/>
              </a:rPr>
              <a:t> ne </a:t>
            </a:r>
            <a:r>
              <a:rPr lang="en-US" err="1">
                <a:ea typeface="Calibri"/>
                <a:cs typeface="Calibri"/>
              </a:rPr>
              <a:t>portant</a:t>
            </a:r>
            <a:r>
              <a:rPr lang="en-US">
                <a:ea typeface="Calibri"/>
                <a:cs typeface="Calibri"/>
              </a:rPr>
              <a:t> que sur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partie</a:t>
            </a:r>
            <a:r>
              <a:rPr lang="en-US">
                <a:ea typeface="Calibri"/>
                <a:cs typeface="Calibri"/>
              </a:rPr>
              <a:t> des données).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66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Si </a:t>
            </a:r>
            <a:r>
              <a:rPr lang="en-US" err="1">
                <a:ea typeface="Calibri"/>
                <a:cs typeface="Calibri"/>
              </a:rPr>
              <a:t>nécessaire</a:t>
            </a:r>
            <a:r>
              <a:rPr lang="en-US">
                <a:ea typeface="Calibri"/>
                <a:cs typeface="Calibri"/>
              </a:rPr>
              <a:t> faire </a:t>
            </a:r>
            <a:r>
              <a:rPr lang="en-US" err="1">
                <a:ea typeface="Calibri"/>
                <a:cs typeface="Calibri"/>
              </a:rPr>
              <a:t>une</a:t>
            </a:r>
            <a:r>
              <a:rPr lang="en-US">
                <a:ea typeface="Calibri"/>
                <a:cs typeface="Calibri"/>
              </a:rPr>
              <a:t> petite </a:t>
            </a:r>
            <a:r>
              <a:rPr lang="en-US" err="1">
                <a:ea typeface="Calibri"/>
                <a:cs typeface="Calibri"/>
              </a:rPr>
              <a:t>démonstration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Montrer</a:t>
            </a:r>
            <a:r>
              <a:rPr lang="en-US">
                <a:ea typeface="Calibri"/>
                <a:cs typeface="Calibri"/>
              </a:rPr>
              <a:t> comment inviter des </a:t>
            </a:r>
            <a:r>
              <a:rPr lang="en-US" err="1">
                <a:ea typeface="Calibri"/>
                <a:cs typeface="Calibri"/>
              </a:rPr>
              <a:t>membres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d'ARDoISE</a:t>
            </a:r>
            <a:r>
              <a:rPr lang="en-US">
                <a:ea typeface="Calibri"/>
                <a:cs typeface="Calibri"/>
              </a:rPr>
              <a:t> à </a:t>
            </a:r>
            <a:r>
              <a:rPr lang="en-US" err="1">
                <a:ea typeface="Calibri"/>
                <a:cs typeface="Calibri"/>
              </a:rPr>
              <a:t>relire</a:t>
            </a:r>
            <a:r>
              <a:rPr lang="en-US">
                <a:ea typeface="Calibri"/>
                <a:cs typeface="Calibri"/>
              </a:rPr>
              <a:t> et commenter. </a:t>
            </a:r>
            <a:endParaRPr lang="fr-FR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32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</a:t>
            </a:r>
            <a:r>
              <a:rPr lang="en-US" err="1"/>
              <a:t>difficulté</a:t>
            </a:r>
            <a:r>
              <a:rPr lang="en-US"/>
              <a:t> de </a:t>
            </a:r>
            <a:r>
              <a:rPr lang="en-US" err="1"/>
              <a:t>prise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main du </a:t>
            </a:r>
            <a:r>
              <a:rPr lang="en-US" err="1"/>
              <a:t>logiciel</a:t>
            </a:r>
            <a:r>
              <a:rPr lang="en-US"/>
              <a:t> </a:t>
            </a:r>
            <a:r>
              <a:rPr lang="en-US" err="1"/>
              <a:t>n'est</a:t>
            </a:r>
            <a:r>
              <a:rPr lang="en-US"/>
              <a:t> pas dans la </a:t>
            </a:r>
            <a:r>
              <a:rPr lang="en-US" err="1"/>
              <a:t>maîtrise</a:t>
            </a:r>
            <a:r>
              <a:rPr lang="en-US"/>
              <a:t> des </a:t>
            </a:r>
            <a:r>
              <a:rPr lang="en-US" err="1"/>
              <a:t>fonctionnalités</a:t>
            </a:r>
            <a:r>
              <a:rPr lang="en-US"/>
              <a:t>, </a:t>
            </a:r>
            <a:r>
              <a:rPr lang="en-US" err="1"/>
              <a:t>mais</a:t>
            </a:r>
            <a:r>
              <a:rPr lang="en-US"/>
              <a:t> dans la manière </a:t>
            </a:r>
            <a:r>
              <a:rPr lang="en-US" err="1"/>
              <a:t>dont</a:t>
            </a:r>
            <a:r>
              <a:rPr lang="en-US"/>
              <a:t> on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concevoir</a:t>
            </a:r>
            <a:r>
              <a:rPr lang="en-US"/>
              <a:t> la structure de </a:t>
            </a:r>
            <a:r>
              <a:rPr lang="en-US" err="1"/>
              <a:t>l'expérience</a:t>
            </a:r>
            <a:r>
              <a:rPr lang="en-US"/>
              <a:t> (</a:t>
            </a:r>
            <a:r>
              <a:rPr lang="en-US" err="1"/>
              <a:t>qu'est-ce</a:t>
            </a:r>
            <a:r>
              <a:rPr lang="en-US"/>
              <a:t> qui </a:t>
            </a:r>
            <a:r>
              <a:rPr lang="en-US" err="1"/>
              <a:t>ressort</a:t>
            </a:r>
            <a:r>
              <a:rPr lang="en-US"/>
              <a:t> des </a:t>
            </a:r>
            <a:r>
              <a:rPr lang="en-US" err="1"/>
              <a:t>ressources</a:t>
            </a:r>
            <a:r>
              <a:rPr lang="en-US"/>
              <a:t>, comment les </a:t>
            </a:r>
            <a:r>
              <a:rPr lang="en-US" err="1"/>
              <a:t>expériences</a:t>
            </a:r>
            <a:r>
              <a:rPr lang="en-US"/>
              <a:t> </a:t>
            </a:r>
            <a:r>
              <a:rPr lang="en-US" err="1"/>
              <a:t>s'organisent</a:t>
            </a:r>
            <a:r>
              <a:rPr lang="en-US"/>
              <a:t> les </a:t>
            </a:r>
            <a:r>
              <a:rPr lang="en-US" err="1"/>
              <a:t>unes</a:t>
            </a:r>
            <a:r>
              <a:rPr lang="en-US"/>
              <a:t> par rapport aux </a:t>
            </a:r>
            <a:r>
              <a:rPr lang="en-US" err="1"/>
              <a:t>autres</a:t>
            </a:r>
            <a:r>
              <a:rPr lang="en-US"/>
              <a:t> dans les </a:t>
            </a:r>
            <a:r>
              <a:rPr lang="en-US" err="1"/>
              <a:t>différents</a:t>
            </a:r>
            <a:r>
              <a:rPr lang="en-US"/>
              <a:t> </a:t>
            </a:r>
            <a:r>
              <a:rPr lang="en-US" err="1"/>
              <a:t>projets</a:t>
            </a:r>
            <a:r>
              <a:rPr lang="en-US"/>
              <a:t>)</a:t>
            </a:r>
            <a:endParaRPr lang="fr-FR"/>
          </a:p>
          <a:p>
            <a:r>
              <a:rPr lang="en-US"/>
              <a:t> </a:t>
            </a:r>
            <a:endParaRPr lang="fr-FR"/>
          </a:p>
          <a:p>
            <a:r>
              <a:rPr lang="en-US"/>
              <a:t>- </a:t>
            </a:r>
            <a:r>
              <a:rPr lang="en-US" err="1"/>
              <a:t>Fournit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sauvegarde</a:t>
            </a:r>
            <a:r>
              <a:rPr lang="en-US"/>
              <a:t> numérique (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ElabFTW</a:t>
            </a:r>
            <a:r>
              <a:rPr lang="en-US"/>
              <a:t> </a:t>
            </a:r>
            <a:r>
              <a:rPr lang="en-US" err="1"/>
              <a:t>n'est</a:t>
            </a:r>
            <a:r>
              <a:rPr lang="en-US"/>
              <a:t> pas fait pour de l'[[stockage des </a:t>
            </a:r>
            <a:r>
              <a:rPr lang="en-US" err="1"/>
              <a:t>données|archivage</a:t>
            </a:r>
            <a:r>
              <a:rPr lang="en-US"/>
              <a:t> de données]])</a:t>
            </a:r>
            <a:endParaRPr lang="fr-FR"/>
          </a:p>
          <a:p>
            <a:r>
              <a:rPr lang="en-US"/>
              <a:t>-   </a:t>
            </a:r>
            <a:r>
              <a:rPr lang="en-US" err="1"/>
              <a:t>Centralise</a:t>
            </a:r>
            <a:r>
              <a:rPr lang="en-US"/>
              <a:t> les données</a:t>
            </a:r>
            <a:endParaRPr lang="fr-FR"/>
          </a:p>
          <a:p>
            <a:r>
              <a:rPr lang="en-US"/>
              <a:t>-   </a:t>
            </a:r>
            <a:r>
              <a:rPr lang="en-US" err="1"/>
              <a:t>Permet</a:t>
            </a:r>
            <a:r>
              <a:rPr lang="en-US"/>
              <a:t> de compiler les données (export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différents</a:t>
            </a:r>
            <a:r>
              <a:rPr lang="en-US"/>
              <a:t> formats).</a:t>
            </a:r>
            <a:endParaRPr lang="fr-FR"/>
          </a:p>
          <a:p>
            <a:r>
              <a:rPr lang="en-US"/>
              <a:t>-   Est accessible à distance de façon </a:t>
            </a:r>
            <a:r>
              <a:rPr lang="en-US" err="1"/>
              <a:t>sécurisée</a:t>
            </a:r>
            <a:r>
              <a:rPr lang="en-US"/>
              <a:t> et </a:t>
            </a:r>
            <a:r>
              <a:rPr lang="en-US" err="1"/>
              <a:t>participe</a:t>
            </a:r>
            <a:r>
              <a:rPr lang="en-US"/>
              <a:t> </a:t>
            </a:r>
            <a:r>
              <a:rPr lang="en-US" err="1"/>
              <a:t>ainsi</a:t>
            </a:r>
            <a:r>
              <a:rPr lang="en-US"/>
              <a:t> à </a:t>
            </a:r>
            <a:r>
              <a:rPr lang="en-US" err="1"/>
              <a:t>améliorer</a:t>
            </a:r>
            <a:r>
              <a:rPr lang="en-US"/>
              <a:t> le </a:t>
            </a:r>
            <a:r>
              <a:rPr lang="en-US" err="1"/>
              <a:t>suivi</a:t>
            </a:r>
            <a:r>
              <a:rPr lang="en-US"/>
              <a:t> des </a:t>
            </a:r>
            <a:r>
              <a:rPr lang="en-US" err="1"/>
              <a:t>manips</a:t>
            </a:r>
            <a:r>
              <a:rPr lang="en-US"/>
              <a:t> et des </a:t>
            </a:r>
            <a:r>
              <a:rPr lang="en-US" err="1"/>
              <a:t>projets</a:t>
            </a:r>
            <a:r>
              <a:rPr lang="en-US"/>
              <a:t> </a:t>
            </a:r>
            <a:r>
              <a:rPr lang="en-US" err="1"/>
              <a:t>ainsi</a:t>
            </a:r>
            <a:r>
              <a:rPr lang="en-US"/>
              <a:t> que </a:t>
            </a:r>
            <a:r>
              <a:rPr lang="en-US" err="1"/>
              <a:t>l’encadrement</a:t>
            </a:r>
            <a:r>
              <a:rPr lang="en-US"/>
              <a:t> des équipes.</a:t>
            </a:r>
            <a:endParaRPr lang="fr-FR"/>
          </a:p>
          <a:p>
            <a:r>
              <a:rPr lang="en-US"/>
              <a:t>-   Facilite le travail </a:t>
            </a:r>
            <a:r>
              <a:rPr lang="en-US" err="1"/>
              <a:t>collaboratif</a:t>
            </a:r>
            <a:r>
              <a:rPr lang="en-US"/>
              <a:t> grâce au partage </a:t>
            </a:r>
            <a:r>
              <a:rPr lang="en-US" err="1"/>
              <a:t>d’expériences</a:t>
            </a:r>
            <a:r>
              <a:rPr lang="en-US"/>
              <a:t>, de </a:t>
            </a:r>
            <a:r>
              <a:rPr lang="en-US" err="1"/>
              <a:t>modèles</a:t>
            </a:r>
            <a:r>
              <a:rPr lang="en-US"/>
              <a:t> </a:t>
            </a:r>
            <a:r>
              <a:rPr lang="en-US" err="1"/>
              <a:t>d’expériences</a:t>
            </a:r>
            <a:r>
              <a:rPr lang="en-US"/>
              <a:t> et </a:t>
            </a:r>
            <a:r>
              <a:rPr lang="en-US" err="1"/>
              <a:t>d’une</a:t>
            </a:r>
            <a:r>
              <a:rPr lang="en-US"/>
              <a:t> base de données commune à </a:t>
            </a:r>
            <a:r>
              <a:rPr lang="en-US" err="1"/>
              <a:t>l’équipe</a:t>
            </a:r>
            <a:r>
              <a:rPr lang="en-US"/>
              <a:t>.</a:t>
            </a:r>
            <a:endParaRPr lang="fr-FR"/>
          </a:p>
          <a:p>
            <a:r>
              <a:rPr lang="en-US"/>
              <a:t>-   </a:t>
            </a:r>
            <a:r>
              <a:rPr lang="en-US" err="1"/>
              <a:t>Intègre</a:t>
            </a:r>
            <a:r>
              <a:rPr lang="en-US"/>
              <a:t> un </a:t>
            </a:r>
            <a:r>
              <a:rPr lang="en-US" err="1"/>
              <a:t>moteur</a:t>
            </a:r>
            <a:r>
              <a:rPr lang="en-US"/>
              <a:t> de recherche</a:t>
            </a:r>
            <a:endParaRPr lang="fr-FR"/>
          </a:p>
          <a:p>
            <a:r>
              <a:rPr lang="en-US"/>
              <a:t>-   Assure la </a:t>
            </a:r>
            <a:r>
              <a:rPr lang="en-US" err="1"/>
              <a:t>traçabilité</a:t>
            </a:r>
            <a:r>
              <a:rPr lang="en-US"/>
              <a:t> des </a:t>
            </a:r>
            <a:r>
              <a:rPr lang="en-US" err="1"/>
              <a:t>expériences</a:t>
            </a:r>
            <a:r>
              <a:rPr lang="en-US"/>
              <a:t> par </a:t>
            </a:r>
            <a:r>
              <a:rPr lang="en-US" err="1"/>
              <a:t>l’authentification</a:t>
            </a:r>
            <a:r>
              <a:rPr lang="en-US"/>
              <a:t> de </a:t>
            </a:r>
            <a:r>
              <a:rPr lang="en-US" err="1"/>
              <a:t>chaque</a:t>
            </a:r>
            <a:r>
              <a:rPr lang="en-US"/>
              <a:t> </a:t>
            </a:r>
            <a:r>
              <a:rPr lang="en-US" err="1"/>
              <a:t>utilisateur</a:t>
            </a:r>
            <a:r>
              <a:rPr lang="en-US"/>
              <a:t> et la </a:t>
            </a:r>
            <a:r>
              <a:rPr lang="en-US" err="1"/>
              <a:t>datation</a:t>
            </a:r>
            <a:r>
              <a:rPr lang="en-US"/>
              <a:t> des </a:t>
            </a:r>
            <a:r>
              <a:rPr lang="en-US" err="1"/>
              <a:t>expériences</a:t>
            </a:r>
            <a:r>
              <a:rPr lang="en-US"/>
              <a:t> à </a:t>
            </a:r>
            <a:r>
              <a:rPr lang="en-US" err="1"/>
              <a:t>l’aide</a:t>
            </a:r>
            <a:r>
              <a:rPr lang="en-US"/>
              <a:t> d’un </a:t>
            </a:r>
            <a:r>
              <a:rPr lang="en-US" err="1"/>
              <a:t>horodatage</a:t>
            </a:r>
            <a:r>
              <a:rPr lang="en-US"/>
              <a:t> </a:t>
            </a:r>
            <a:r>
              <a:rPr lang="en-US" err="1"/>
              <a:t>certifié</a:t>
            </a:r>
            <a:r>
              <a:rPr lang="en-US"/>
              <a:t> (</a:t>
            </a:r>
            <a:r>
              <a:rPr lang="en-US" err="1"/>
              <a:t>système</a:t>
            </a:r>
            <a:r>
              <a:rPr lang="en-US"/>
              <a:t> </a:t>
            </a:r>
            <a:r>
              <a:rPr lang="en-US" err="1"/>
              <a:t>intégré</a:t>
            </a:r>
            <a:r>
              <a:rPr lang="en-US"/>
              <a:t> à </a:t>
            </a:r>
            <a:r>
              <a:rPr lang="en-US" err="1"/>
              <a:t>l'outil</a:t>
            </a:r>
            <a:r>
              <a:rPr lang="en-US"/>
              <a:t>)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redoublé</a:t>
            </a:r>
            <a:r>
              <a:rPr lang="en-US"/>
              <a:t> par </a:t>
            </a:r>
            <a:r>
              <a:rPr lang="en-US" err="1"/>
              <a:t>certaines</a:t>
            </a:r>
            <a:r>
              <a:rPr lang="en-US"/>
              <a:t> </a:t>
            </a:r>
            <a:r>
              <a:rPr lang="en-US" err="1"/>
              <a:t>universités</a:t>
            </a:r>
            <a:r>
              <a:rPr lang="en-US"/>
              <a:t> par un service tiers </a:t>
            </a:r>
            <a:r>
              <a:rPr lang="en-US" err="1"/>
              <a:t>agréé</a:t>
            </a:r>
            <a:r>
              <a:rPr lang="en-US"/>
              <a:t> (cf. </a:t>
            </a:r>
            <a:r>
              <a:rPr lang="en-US" err="1"/>
              <a:t>université</a:t>
            </a:r>
            <a:r>
              <a:rPr lang="en-US"/>
              <a:t> de Lorraine).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58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ZIEMANN, Mark, POULAIN, Pierre et BORA, Anusuiya, 2023. The five pillars of computational reproducibility: bioinformatics and beyond. </a:t>
            </a:r>
            <a:r>
              <a:rPr lang="en-US" i="1"/>
              <a:t>Briefings in Bioinformatics</a:t>
            </a:r>
            <a:r>
              <a:rPr lang="en-US"/>
              <a:t>. 1 </a:t>
            </a:r>
            <a:r>
              <a:rPr lang="en-US" err="1"/>
              <a:t>novembre</a:t>
            </a:r>
            <a:r>
              <a:rPr lang="en-US"/>
              <a:t> 2023. Vol. 24, n° 6, pp. bbad375. DOI </a:t>
            </a:r>
            <a:r>
              <a:rPr lang="en-US">
                <a:hlinkClick r:id="rId3"/>
              </a:rPr>
              <a:t>10.1093/bib/bbad375</a:t>
            </a:r>
            <a:r>
              <a:rPr lang="en-US"/>
              <a:t>. </a:t>
            </a:r>
            <a:endParaRPr lang="fr-FR"/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US"/>
              <a:t>First pillar: **literate programming** : you would better comment your code to make it more understandable</a:t>
            </a:r>
            <a:endParaRPr lang="fr-FR">
              <a:ea typeface="Calibri" panose="020F0502020204030204"/>
              <a:cs typeface="Calibri" panose="020F0502020204030204"/>
            </a:endParaRPr>
          </a:p>
          <a:p>
            <a:r>
              <a:rPr lang="en-US"/>
              <a:t>- second pillar: **control version** : you should use a tool to keep control of the different versions of your work (Git for example)</a:t>
            </a:r>
            <a:endParaRPr lang="fr-FR"/>
          </a:p>
          <a:p>
            <a:r>
              <a:rPr lang="en-US"/>
              <a:t>- third pillar: **compute environment control** : use appropriate tools to make it possible for everybody to run your code on a large variety of environments and operating systems. </a:t>
            </a:r>
            <a:endParaRPr lang="fr-FR"/>
          </a:p>
          <a:p>
            <a:r>
              <a:rPr lang="en-US"/>
              <a:t>- fourth pillar: **FAIR data**. It would be nonsense to reproduce software without the data which it was designed to process. So the data must be FAIR too.</a:t>
            </a:r>
            <a:endParaRPr lang="fr-FR"/>
          </a:p>
          <a:p>
            <a:r>
              <a:rPr lang="en-US"/>
              <a:t>- fifth pillar: **Documentation** How your software can process your data ; explain how somebody must proceed in order to make your code work with your or their own data. </a:t>
            </a:r>
            <a:endParaRPr lang="fr-FR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1058D3-5376-4987-9F06-033C49BF273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16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5000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A80FEBB-12B3-E264-9833-A2C9D154CF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EE007C2F-3A30-D519-1095-17FD8DF891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5000" b="0" i="0" baseline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7DF22456-85E5-0627-3187-44D6C739A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022F60-58E1-64AC-F1AB-429F2224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BD7A37A-4C71-AE7F-8031-96CAC6A2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50001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C3FD40-9DB2-85ED-ACBF-E611407E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07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763" r="-1921" b="-3763"/>
          <a:stretch/>
        </p:blipFill>
        <p:spPr>
          <a:xfrm>
            <a:off x="149721" y="113903"/>
            <a:ext cx="6349008" cy="6561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BBFA0A5-7705-06C0-B952-C6A506DF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518BF9-1AA0-1A5F-D7B6-FD10EF9D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77164A7-D742-A073-D9B3-9704155B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763" r="-1921" b="-3763"/>
          <a:stretch/>
        </p:blipFill>
        <p:spPr>
          <a:xfrm>
            <a:off x="149721" y="113903"/>
            <a:ext cx="6349008" cy="65616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B7AB07-9395-ECEE-15D4-B42E2CD6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6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175079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44" t="-3763" r="-2077" b="-3944"/>
          <a:stretch/>
        </p:blipFill>
        <p:spPr>
          <a:xfrm>
            <a:off x="144259" y="113843"/>
            <a:ext cx="6359931" cy="65726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492AAD-0B26-F9CA-3B04-62E10E1CA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120DC36-3498-BC59-39DD-C6E9F489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460FB61-FC18-03FD-8033-D17DABAFC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44" t="-3763" r="-2077" b="-3944"/>
          <a:stretch/>
        </p:blipFill>
        <p:spPr>
          <a:xfrm>
            <a:off x="144259" y="113843"/>
            <a:ext cx="6359931" cy="65726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60A897-314F-9BAD-E215-6E363C10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1430322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56C1DF-5DC9-C5D4-1E4A-1AF1E0B1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323395-B7C0-F521-D589-F6A48651CF27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C669B-21FE-0019-5B6C-05E702E6DEB2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29307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87C9E-C756-D96F-6980-2B3C3BF84DE6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76D53D-B2B2-906D-459F-E684388AF49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690064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un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17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65CAB4-9CDF-F865-8D3E-01FD4CEA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17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FEAED7-4C25-4EED-D1AF-464027BD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12E391-A0D1-2E14-99C5-437856E98AEB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9108D-A6E4-2E78-7494-EF0106D92840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513224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C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D4A98B4-B3A5-ACD1-4BEE-CF44DC64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96BF72-0603-FF3A-40A0-C34E901BF738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D4A3C-B72C-46CD-1C72-7FA7B2A832E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743095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Partie 1</a:t>
            </a:r>
            <a:br>
              <a:rPr lang="fr-FR"/>
            </a:br>
            <a:r>
              <a:rPr lang="fr-FR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0DB274-3CE4-226A-45F0-D7E90220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249484-78BD-66C6-2685-C39467CAB87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85F37-EEFA-72AA-B14A-1BBE9CCF64FC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5753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vert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2">
                    <a:lumMod val="75000"/>
                  </a:schemeClr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478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/>
              <a:t>Titre thème orange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bg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63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un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prune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tx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D1F65-D3F9-5AD6-9FB8-8FC4744E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24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urquois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turquoise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4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4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eu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bleu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6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6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534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u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rouge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1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/>
              <a:t>Premier niveau du chapitre</a:t>
            </a:r>
          </a:p>
          <a:p>
            <a:pPr lvl="1"/>
            <a:r>
              <a:rPr lang="fr-FR"/>
              <a:t>Deuxième niveau</a:t>
            </a:r>
          </a:p>
          <a:p>
            <a:pPr lvl="4"/>
            <a:r>
              <a:rPr lang="fr-FR"/>
              <a:t>Troisième niveau</a:t>
            </a:r>
          </a:p>
          <a:p>
            <a:pPr lvl="5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636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/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3415499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546284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/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tx2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27462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/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4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1995317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/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6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fr-FR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909374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67637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vRennes-CouvPhoto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94256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1283337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bg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237189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tx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35766276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4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2429926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6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3600902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1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309081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UnivRennes-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8F080-3739-35E4-FF9C-9C91BD70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385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nivRennes-DerDe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F438BF1-367D-661A-AB4B-6A0AF1812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t="-40692" b="-401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E9FD5B6-13D8-9B1C-7309-A0C72C0B4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t="-40692" b="-401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43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vRennes-CouvPhoto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69654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88675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2FBDA76-7E71-57D1-FFD7-774C8F69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90688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rgbClr val="0076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EBBCD1-2259-0FFF-B495-2F3BDD95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F19633-5538-52D2-EC78-A4CF384C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07F8B3-76B4-64E1-C089-EADF024C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21" t="-3099" r="-1922" b="-4426"/>
          <a:stretch/>
        </p:blipFill>
        <p:spPr>
          <a:xfrm>
            <a:off x="149691" y="148224"/>
            <a:ext cx="634906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2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45887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102" r="-1921" b="-4426"/>
          <a:stretch/>
        </p:blipFill>
        <p:spPr>
          <a:xfrm>
            <a:off x="149721" y="148133"/>
            <a:ext cx="6349008" cy="65617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2FBDA76-7E71-57D1-FFD7-774C8F69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EBBCD1-2259-0FFF-B495-2F3BDD9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0C77EA-E4C5-D66A-DAE4-9C37C2BB8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102" r="-1921" b="-4426"/>
          <a:stretch/>
        </p:blipFill>
        <p:spPr>
          <a:xfrm>
            <a:off x="149721" y="148133"/>
            <a:ext cx="6349008" cy="65617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F19633-5538-52D2-EC78-A4CF384C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94967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80">
          <p15:clr>
            <a:srgbClr val="FBAE40"/>
          </p15:clr>
        </p15:guide>
        <p15:guide id="3" pos="209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74" t="-6223" r="-4079" b="-6908"/>
          <a:stretch/>
        </p:blipFill>
        <p:spPr>
          <a:xfrm>
            <a:off x="11430" y="-45719"/>
            <a:ext cx="6624320" cy="69037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CC1913-535B-304B-F9DB-8EF4EE9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CA848AB0-27A3-9F41-C9B3-4E126C3DC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E1BD726-C879-0815-DDBB-CD33275A4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74" t="-6223" r="-4079" b="-6908"/>
          <a:stretch/>
        </p:blipFill>
        <p:spPr>
          <a:xfrm>
            <a:off x="11430" y="-45719"/>
            <a:ext cx="6624320" cy="69037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A6132E1-D511-A5CD-3BF7-9820C125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2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1822879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099" r="-1921" b="-4426"/>
          <a:stretch/>
        </p:blipFill>
        <p:spPr>
          <a:xfrm>
            <a:off x="149721" y="148224"/>
            <a:ext cx="634900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0DD83557-F79C-3B69-6D81-140176D63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04/09/2024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28FDE2-830E-3F14-9976-0BC55DEB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8E33394-4FF1-CBB6-471C-993DF6886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099" r="-1921" b="-4426"/>
          <a:stretch/>
        </p:blipFill>
        <p:spPr>
          <a:xfrm>
            <a:off x="149721" y="148224"/>
            <a:ext cx="6349008" cy="6561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ECECD1-1271-C2C6-B353-AE7204D9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fr-FR"/>
              <a:t>Titre (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ou Arial </a:t>
            </a:r>
            <a:r>
              <a:rPr lang="fr-FR" err="1"/>
              <a:t>bold</a:t>
            </a:r>
            <a:r>
              <a:rPr lang="fr-FR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4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2353971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8513EBE-15DA-5E4E-5C96-B6EC3935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0"/>
            <a:ext cx="11316013" cy="756000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r>
              <a:rPr lang="fr-FR"/>
              <a:t>Titre </a:t>
            </a:r>
            <a:r>
              <a:rPr lang="fr-FR" err="1"/>
              <a:t>UniRennes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(ou Arial </a:t>
            </a:r>
            <a:r>
              <a:rPr lang="fr-FR" err="1"/>
              <a:t>bold</a:t>
            </a:r>
            <a:r>
              <a:rPr lang="fr-FR"/>
              <a:t>) - 32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DBF59B-F208-B5F1-4E4E-1758A9E2E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253330"/>
            <a:ext cx="11341100" cy="46966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Premier niveau – corps 26 – couleur du thème</a:t>
            </a:r>
          </a:p>
          <a:p>
            <a:pPr lvl="1"/>
            <a:r>
              <a:rPr lang="fr-FR"/>
              <a:t>Deuxième niveau – corps 20 – texte noir puce couleur du thème</a:t>
            </a:r>
          </a:p>
          <a:p>
            <a:pPr lvl="2"/>
            <a:r>
              <a:rPr lang="fr-FR"/>
              <a:t>Troisième niveau – Arial corps 16 – texte couleur du thème puce noire</a:t>
            </a:r>
          </a:p>
          <a:p>
            <a:pPr lvl="3"/>
            <a:r>
              <a:rPr lang="fr-FR"/>
              <a:t>Quatrième niveau – Arial corps 14 – texte noir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673321-E7A3-3474-20B1-201D89C9D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430" y="6221411"/>
            <a:ext cx="7600950" cy="36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A70AE-E952-5975-77C8-936E5E2C0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221412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41F89118-ECC4-FC4E-896C-1FC95A86AD3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B58962-E0AC-1158-F789-61346E5B1F26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05A49E-B507-72B3-7D2D-D82BA82A90B7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13" r:id="rId3"/>
    <p:sldLayoutId id="2147483712" r:id="rId4"/>
    <p:sldLayoutId id="2147483714" r:id="rId5"/>
    <p:sldLayoutId id="2147483692" r:id="rId6"/>
    <p:sldLayoutId id="2147483711" r:id="rId7"/>
    <p:sldLayoutId id="2147483693" r:id="rId8"/>
    <p:sldLayoutId id="2147483695" r:id="rId9"/>
    <p:sldLayoutId id="2147483696" r:id="rId10"/>
    <p:sldLayoutId id="2147483697" r:id="rId11"/>
    <p:sldLayoutId id="2147483702" r:id="rId12"/>
    <p:sldLayoutId id="2147483701" r:id="rId13"/>
    <p:sldLayoutId id="2147483700" r:id="rId14"/>
    <p:sldLayoutId id="2147483703" r:id="rId15"/>
    <p:sldLayoutId id="2147483704" r:id="rId16"/>
    <p:sldLayoutId id="2147483705" r:id="rId17"/>
    <p:sldLayoutId id="2147483706" r:id="rId18"/>
    <p:sldLayoutId id="2147483717" r:id="rId19"/>
    <p:sldLayoutId id="2147483718" r:id="rId20"/>
    <p:sldLayoutId id="2147483716" r:id="rId21"/>
    <p:sldLayoutId id="2147483719" r:id="rId22"/>
    <p:sldLayoutId id="2147483715" r:id="rId23"/>
    <p:sldLayoutId id="2147483707" r:id="rId24"/>
    <p:sldLayoutId id="2147483721" r:id="rId25"/>
    <p:sldLayoutId id="2147483722" r:id="rId26"/>
    <p:sldLayoutId id="2147483723" r:id="rId27"/>
    <p:sldLayoutId id="2147483724" r:id="rId28"/>
    <p:sldLayoutId id="2147483720" r:id="rId29"/>
    <p:sldLayoutId id="2147483708" r:id="rId30"/>
    <p:sldLayoutId id="2147483726" r:id="rId31"/>
    <p:sldLayoutId id="2147483727" r:id="rId32"/>
    <p:sldLayoutId id="2147483728" r:id="rId33"/>
    <p:sldLayoutId id="2147483729" r:id="rId34"/>
    <p:sldLayoutId id="2147483725" r:id="rId35"/>
    <p:sldLayoutId id="2147483709" r:id="rId36"/>
    <p:sldLayoutId id="214748371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chemeClr val="tx1"/>
          </a:solidFill>
          <a:latin typeface="Unirennes Text" panose="00000300000000000000" pitchFamily="50" charset="0"/>
          <a:ea typeface="Unirennes Text" panose="00000300000000000000" pitchFamily="50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600" b="0" kern="1200" baseline="0">
          <a:solidFill>
            <a:schemeClr val="tx1">
              <a:lumMod val="50000"/>
              <a:lumOff val="50000"/>
            </a:schemeClr>
          </a:solidFill>
          <a:latin typeface="Unirennes Text" panose="00000300000000000000" pitchFamily="50" charset="0"/>
          <a:ea typeface="Unirennes Text" panose="00000300000000000000" pitchFamily="50" charset="0"/>
          <a:cs typeface="Arial" panose="020B0604020202020204" pitchFamily="34" charset="0"/>
        </a:defRPr>
      </a:lvl1pPr>
      <a:lvl2pPr marL="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tabLst/>
        <a:defRPr sz="2000" b="0" i="0" kern="1200" baseline="0">
          <a:solidFill>
            <a:schemeClr val="tx1"/>
          </a:solidFill>
          <a:latin typeface="Unirennes Text" panose="00000300000000000000" pitchFamily="50" charset="0"/>
          <a:ea typeface="Unirennes Text" panose="00000300000000000000" pitchFamily="50" charset="0"/>
          <a:cs typeface="Roboto" panose="02000000000000000000" pitchFamily="2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70000"/>
        <a:buFont typeface="Wingdings" panose="05000000000000000000" pitchFamily="2" charset="2"/>
        <a:buChar char="v"/>
        <a:tabLst/>
        <a:defRPr sz="16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00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000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pos="279">
          <p15:clr>
            <a:srgbClr val="F26B43"/>
          </p15:clr>
        </p15:guide>
        <p15:guide id="10" pos="7423">
          <p15:clr>
            <a:srgbClr val="F26B43"/>
          </p15:clr>
        </p15:guide>
        <p15:guide id="11" pos="3840">
          <p15:clr>
            <a:srgbClr val="F26B43"/>
          </p15:clr>
        </p15:guide>
        <p15:guide id="12" orient="horz" pos="216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77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0_134A5F16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microsoft.com/office/2018/10/relationships/comments" Target="../comments/modernComment_10D_F59063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schungsdaten-thueringen.de/stories/articles/undocumented-eng.html" TargetMode="External"/><Relationship Id="rId2" Type="http://schemas.openxmlformats.org/officeDocument/2006/relationships/hyperlink" Target="https://forschungsdaten-thueringen.de/stories/articles/sharing-is-caring-eng.html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forschungsdaten-thueringen.de/stories/articles/counter-eng.html" TargetMode="External"/><Relationship Id="rId5" Type="http://schemas.openxmlformats.org/officeDocument/2006/relationships/hyperlink" Target="https://forschungsdaten-thueringen.de/stories/articles/in-the-enemy-base-eng.html" TargetMode="External"/><Relationship Id="rId4" Type="http://schemas.openxmlformats.org/officeDocument/2006/relationships/hyperlink" Target="https://forschungsdaten-thueringen.de/stories/articles/out-of-the-blue-sky-eng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31BA36BD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ouverte.univ-rennes.fr/publier-en-open-access#p-322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guichet-ardoise@groupes.renater.f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vrirlascience.fr/mettre-en-oeuvre-la-strategie-de-non-cession-des-droits-sur-les-publications-scientifiques/" TargetMode="External"/><Relationship Id="rId2" Type="http://schemas.openxmlformats.org/officeDocument/2006/relationships/hyperlink" Target="https://zenodo.org/records/7657818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doi.org/10.1093/bib/bbad375" TargetMode="External"/><Relationship Id="rId5" Type="http://schemas.openxmlformats.org/officeDocument/2006/relationships/hyperlink" Target="https://anr.fr/lanr/engagements/la-science-ouverte/faq-pub/" TargetMode="External"/><Relationship Id="rId4" Type="http://schemas.openxmlformats.org/officeDocument/2006/relationships/hyperlink" Target="https://scienceouverte.univ-rennes.fr/sites/scienceouverte.univ-rennes.fr/files/medias/files/Projets%20ANR%20%E2%80%93%20G%C3%A9n%C3%A9rer%20une%20bibliographie%20HAL%20%C3%A0%20partir%20de%20Zotero_0_0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org/licenses/CC-BY-NC-SA-4.0.html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youtube.com/watch?v=zL-ENS-mo1c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Damien.belveze@univ-rennes.fr" TargetMode="External"/><Relationship Id="rId2" Type="http://schemas.openxmlformats.org/officeDocument/2006/relationships/hyperlink" Target="mailto:Manon.leguennec@univ-rennes.fr" TargetMode="Externa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4_EAA2435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464C60AD.xml"/><Relationship Id="rId2" Type="http://schemas.openxmlformats.org/officeDocument/2006/relationships/hyperlink" Target="https://www.ouvrirlascience.fr/mettre-en-oeuvre-la-strategie-de-non-cession-des-droits-sur-les-publications-scientifiques/" TargetMode="Externa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ac-initiative.org/about/transformative-agreements/agreement-registry/" TargetMode="External"/><Relationship Id="rId2" Type="http://schemas.openxmlformats.org/officeDocument/2006/relationships/hyperlink" Target="https://scienceouverte.univ-rennes.fr/publier-en-open-access#p-38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journalcheckertool.org/" TargetMode="External"/><Relationship Id="rId5" Type="http://schemas.openxmlformats.org/officeDocument/2006/relationships/hyperlink" Target="https://doaj.org/" TargetMode="External"/><Relationship Id="rId4" Type="http://schemas.openxmlformats.org/officeDocument/2006/relationships/hyperlink" Target="https://creativecommons.org/licenses/by/4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nr.fr/fr/rf/" TargetMode="Externa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A799E8-A318-4EB8-844E-1399A61F7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5750" y="2354186"/>
            <a:ext cx="5174065" cy="1031389"/>
          </a:xfrm>
        </p:spPr>
        <p:txBody>
          <a:bodyPr>
            <a:normAutofit fontScale="90000"/>
          </a:bodyPr>
          <a:lstStyle/>
          <a:p>
            <a:r>
              <a:rPr lang="fr-FR"/>
              <a:t>Entre injonction administrative et éthique du partage et de la réutilisation</a:t>
            </a:r>
            <a:br>
              <a:rPr lang="fr-FR"/>
            </a:br>
            <a:br>
              <a:rPr lang="fr-FR"/>
            </a:br>
            <a:r>
              <a:rPr lang="fr-FR" sz="2200"/>
              <a:t>Manon Le Guennec</a:t>
            </a:r>
            <a:br>
              <a:rPr lang="fr-FR" sz="2200"/>
            </a:br>
            <a:r>
              <a:rPr lang="fr-FR" sz="2200"/>
              <a:t>Damien Belvèze</a:t>
            </a:r>
            <a:br>
              <a:rPr lang="fr-FR" sz="2200"/>
            </a:br>
            <a:r>
              <a:rPr lang="fr-FR" sz="2200"/>
              <a:t>12 mars 2024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C35BF8-DD8B-40B7-AD63-DFC5E8585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Projets ANR et</a:t>
            </a:r>
          </a:p>
          <a:p>
            <a:r>
              <a:rPr lang="fr-FR"/>
              <a:t>Science Ouverte</a:t>
            </a:r>
          </a:p>
        </p:txBody>
      </p:sp>
    </p:spTree>
    <p:extLst>
      <p:ext uri="{BB962C8B-B14F-4D97-AF65-F5344CB8AC3E}">
        <p14:creationId xmlns:p14="http://schemas.microsoft.com/office/powerpoint/2010/main" val="323641110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ADC8D-269C-EBA1-725A-8D13BA95E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Unirennes Text"/>
                <a:cs typeface="Arial"/>
              </a:rPr>
              <a:t>Données de recherche, carnet de labo, code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7EEC1-F707-C848-6A5D-136A4D24B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fr-FR">
                <a:latin typeface="Arial"/>
                <a:cs typeface="Arial"/>
              </a:rPr>
              <a:t>Données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89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3EC90-2C13-6192-CAA9-83B3F28C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De quoi parle t-on ?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AAA662-D504-2D7E-C43D-B94585D4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 b="1" i="1">
                <a:latin typeface="Unirennes Text"/>
                <a:cs typeface="Arial"/>
              </a:rPr>
              <a:t>Définition (OCDE, 2007)</a:t>
            </a:r>
            <a:endParaRPr lang="fr-FR">
              <a:latin typeface="Unirennes Text"/>
              <a:cs typeface="Arial"/>
            </a:endParaRPr>
          </a:p>
          <a:p>
            <a:r>
              <a:rPr lang="fr-FR" sz="2000" i="1">
                <a:latin typeface="Unirennes Text"/>
                <a:cs typeface="Arial"/>
              </a:rPr>
              <a:t>Les données de la recherche sont définies comme des enregistrements factuels (chiffres, textes, </a:t>
            </a:r>
            <a:endParaRPr lang="fr-FR" sz="2000">
              <a:latin typeface="Unirennes Text"/>
              <a:cs typeface="Arial"/>
            </a:endParaRPr>
          </a:p>
          <a:p>
            <a:r>
              <a:rPr lang="fr-FR" sz="2000" i="1">
                <a:latin typeface="Unirennes Text"/>
                <a:cs typeface="Arial"/>
              </a:rPr>
              <a:t>images et sons), qui sont utilisés comme sources principales pour la recherche scientifique et sont </a:t>
            </a:r>
            <a:endParaRPr lang="fr-FR" sz="2000">
              <a:cs typeface="Arial"/>
            </a:endParaRPr>
          </a:p>
          <a:p>
            <a:r>
              <a:rPr lang="fr-FR" sz="2000" i="1">
                <a:latin typeface="Unirennes Text"/>
                <a:cs typeface="Arial"/>
              </a:rPr>
              <a:t>généralement reconnus par la communauté scientifique comme nécessaires pour valider les </a:t>
            </a:r>
            <a:endParaRPr lang="fr-FR" sz="2000">
              <a:latin typeface="Unirennes Text"/>
              <a:cs typeface="Arial"/>
            </a:endParaRPr>
          </a:p>
          <a:p>
            <a:r>
              <a:rPr lang="fr-FR" sz="2000" i="1">
                <a:latin typeface="Unirennes Text"/>
                <a:cs typeface="Arial"/>
              </a:rPr>
              <a:t>résultats de la recherche.”</a:t>
            </a:r>
            <a:endParaRPr lang="fr-FR" sz="2000">
              <a:latin typeface="Unirennes Text"/>
              <a:cs typeface="Arial"/>
            </a:endParaRPr>
          </a:p>
          <a:p>
            <a:endParaRPr lang="fr-FR" sz="2000" i="1">
              <a:latin typeface="Unirennes Text"/>
              <a:cs typeface="Arial"/>
            </a:endParaRPr>
          </a:p>
          <a:p>
            <a:r>
              <a:rPr lang="fr-FR" b="1" i="1">
                <a:latin typeface="Unirennes Text"/>
                <a:cs typeface="Arial"/>
              </a:rPr>
              <a:t>Catégorie : </a:t>
            </a:r>
            <a:r>
              <a:rPr lang="fr-FR" sz="2400" i="1">
                <a:latin typeface="Unirennes Text"/>
                <a:cs typeface="Arial"/>
              </a:rPr>
              <a:t>observation, expérimentales, simulation numérique, données </a:t>
            </a:r>
            <a:endParaRPr lang="fr-FR" sz="2400">
              <a:latin typeface="Unirennes Text"/>
              <a:cs typeface="Arial"/>
            </a:endParaRPr>
          </a:p>
          <a:p>
            <a:r>
              <a:rPr lang="fr-FR" sz="2400" i="1">
                <a:latin typeface="Unirennes Text"/>
                <a:cs typeface="Arial"/>
              </a:rPr>
              <a:t>dérivées issues de la Fouille de texte, …et code source ?</a:t>
            </a:r>
            <a:endParaRPr lang="fr-FR" sz="2400">
              <a:latin typeface="Unirennes Text"/>
              <a:cs typeface="Arial"/>
            </a:endParaRPr>
          </a:p>
          <a:p>
            <a:endParaRPr lang="fr-FR" i="1">
              <a:latin typeface="Unirennes Text"/>
              <a:cs typeface="Arial"/>
            </a:endParaRPr>
          </a:p>
          <a:p>
            <a:r>
              <a:rPr lang="fr-FR" b="1" i="1">
                <a:latin typeface="Unirennes Text"/>
                <a:cs typeface="Arial"/>
              </a:rPr>
              <a:t>états : </a:t>
            </a:r>
            <a:r>
              <a:rPr lang="fr-FR" sz="2400" i="1">
                <a:latin typeface="Unirennes Text"/>
                <a:cs typeface="Arial"/>
              </a:rPr>
              <a:t>brutes, intermédiaires, finales, servant à l’administration de la preuve </a:t>
            </a:r>
            <a:endParaRPr lang="fr-FR" sz="2400">
              <a:latin typeface="Unirennes Text"/>
              <a:cs typeface="Arial"/>
            </a:endParaRPr>
          </a:p>
          <a:p>
            <a:r>
              <a:rPr lang="fr-FR" sz="2400" i="1">
                <a:latin typeface="Unirennes Text"/>
                <a:cs typeface="Arial"/>
              </a:rPr>
              <a:t>scientifique</a:t>
            </a:r>
            <a:endParaRPr lang="fr-FR" sz="2400">
              <a:latin typeface="Unirennes Text"/>
              <a:cs typeface="Arial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13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E6494-B875-5F18-3A6B-367660EC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Entre liberté et injonction au partage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FA52FD-D61B-997D-BD29-7FB55D30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Dès lors que les données issues d'une activité de recherche </a:t>
            </a:r>
            <a:r>
              <a:rPr lang="fr-FR" b="1">
                <a:latin typeface="Unirennes Text"/>
                <a:cs typeface="Arial"/>
              </a:rPr>
              <a:t>financée au moins pour moitié par des dotations de l'Etat</a:t>
            </a:r>
            <a:r>
              <a:rPr lang="fr-FR">
                <a:latin typeface="Unirennes Text"/>
                <a:cs typeface="Arial"/>
              </a:rPr>
              <a:t>, des collectivités territoriales, des établissements publics, des subventions d'agences de financement nationales ou par des fonds de l'Union européenne ne sont pas protégées par un </a:t>
            </a:r>
            <a:r>
              <a:rPr lang="fr-FR" b="1">
                <a:latin typeface="Unirennes Text"/>
                <a:cs typeface="Arial"/>
              </a:rPr>
              <a:t>droit spécifique </a:t>
            </a:r>
            <a:r>
              <a:rPr lang="fr-FR">
                <a:latin typeface="Unirennes Text"/>
                <a:cs typeface="Arial"/>
              </a:rPr>
              <a:t>ou une </a:t>
            </a:r>
            <a:r>
              <a:rPr lang="fr-FR" b="1">
                <a:latin typeface="Unirennes Text"/>
                <a:cs typeface="Arial"/>
              </a:rPr>
              <a:t>réglementation particulière </a:t>
            </a:r>
            <a:r>
              <a:rPr lang="fr-FR">
                <a:latin typeface="Unirennes Text"/>
                <a:cs typeface="Arial"/>
              </a:rPr>
              <a:t>et qu'elles ont été rendues publiques par le chercheur, l'établissement ou l'organisme de recherche, </a:t>
            </a:r>
            <a:r>
              <a:rPr lang="fr-FR" b="1">
                <a:latin typeface="Unirennes Text"/>
                <a:cs typeface="Arial"/>
              </a:rPr>
              <a:t>leur réutilisation est libre</a:t>
            </a:r>
            <a:endParaRPr lang="fr-FR">
              <a:latin typeface="Unirennes Text"/>
              <a:cs typeface="Arial"/>
            </a:endParaRPr>
          </a:p>
          <a:p>
            <a:r>
              <a:rPr lang="fr-FR" b="1">
                <a:latin typeface="Unirennes Text"/>
                <a:cs typeface="Arial"/>
              </a:rPr>
              <a:t>(Loi pour une République Numérique, article 30)</a:t>
            </a:r>
            <a:endParaRPr lang="fr-FR">
              <a:latin typeface="Unirennes Text"/>
              <a:cs typeface="Arial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28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C898DF-D4B8-400D-C8F0-FF3C8054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Exigences de l’ANR en matière d’ouverture des données (depuis 2019)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F43FA-F9EF-F5EE-6E3A-F130EE7E0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« aussi ouvert que possible, pas plus fermé que nécessaire »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PGD obligatoire (2 versions : règlement financier ANR :  M+6, </a:t>
            </a:r>
            <a:r>
              <a:rPr lang="fr-FR" strike="sngStrike">
                <a:latin typeface="Unirennes Text"/>
                <a:cs typeface="Arial"/>
              </a:rPr>
              <a:t>M+24</a:t>
            </a:r>
            <a:r>
              <a:rPr lang="fr-FR">
                <a:latin typeface="Unirennes Text"/>
                <a:cs typeface="Arial"/>
              </a:rPr>
              <a:t>, « fin du projet »)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Conforme aux principes FAIR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24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FC725-968A-1352-FD5E-BDE24E68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https://crosslateral.com.au/images/FAIR-Data.png">
            <a:extLst>
              <a:ext uri="{FF2B5EF4-FFF2-40B4-BE49-F238E27FC236}">
                <a16:creationId xmlns:a16="http://schemas.microsoft.com/office/drawing/2014/main" id="{4448E86E-9EF3-F406-F378-3FAAC692D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012" y="207861"/>
            <a:ext cx="8091578" cy="6073927"/>
          </a:xfrm>
        </p:spPr>
      </p:pic>
    </p:spTree>
    <p:extLst>
      <p:ext uri="{BB962C8B-B14F-4D97-AF65-F5344CB8AC3E}">
        <p14:creationId xmlns:p14="http://schemas.microsoft.com/office/powerpoint/2010/main" val="4119880470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650AE-88F0-10EF-1F36-98085F1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Les restrictions possibles à l'ouverture des données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802A5D-4DA3-C142-2196-E835329E8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Embargo avant publication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Données personnelles (RGPD)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Accords de consortium (propriété intellectuelle)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Droits d'auteur (propriété intellectuelle)</a:t>
            </a:r>
          </a:p>
        </p:txBody>
      </p:sp>
    </p:spTree>
    <p:extLst>
      <p:ext uri="{BB962C8B-B14F-4D97-AF65-F5344CB8AC3E}">
        <p14:creationId xmlns:p14="http://schemas.microsoft.com/office/powerpoint/2010/main" val="327086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24B8A-CA4D-B751-C284-337026A5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dmp.opidor.fr</a:t>
            </a:r>
            <a:endParaRPr lang="fr-FR"/>
          </a:p>
        </p:txBody>
      </p:sp>
      <p:pic>
        <p:nvPicPr>
          <p:cNvPr id="4" name="Espace réservé du contenu 3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9F51B94-4E69-F2AA-5640-0FC8519B2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400" y="713652"/>
            <a:ext cx="11319385" cy="6095525"/>
          </a:xfrm>
        </p:spPr>
      </p:pic>
    </p:spTree>
    <p:extLst>
      <p:ext uri="{BB962C8B-B14F-4D97-AF65-F5344CB8AC3E}">
        <p14:creationId xmlns:p14="http://schemas.microsoft.com/office/powerpoint/2010/main" val="85369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61B48-1109-515F-745C-B2B1EFD9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287547"/>
            <a:ext cx="11316013" cy="756000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La gestion des données pendant le projet de recherche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9E2B61-A7AB-8B44-AA0D-1095A0571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Nommage des fichiers (</a:t>
            </a:r>
            <a:r>
              <a:rPr lang="fr-FR">
                <a:latin typeface="Unirennes Text"/>
                <a:cs typeface="Arial"/>
                <a:hlinkClick r:id="rId2"/>
              </a:rPr>
              <a:t>pas de noms génériques</a:t>
            </a:r>
            <a:r>
              <a:rPr lang="fr-FR">
                <a:latin typeface="Unirennes Text"/>
                <a:cs typeface="Arial"/>
              </a:rPr>
              <a:t>)</a:t>
            </a:r>
            <a:endParaRPr lang="fr-FR"/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  <a:hlinkClick r:id="rId3"/>
              </a:rPr>
              <a:t>Description</a:t>
            </a:r>
            <a:r>
              <a:rPr lang="fr-FR">
                <a:latin typeface="Unirennes Text"/>
                <a:cs typeface="Arial"/>
              </a:rPr>
              <a:t> (pour soi-même et ses collègues) des données produites, réutilisées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Sauvegarde (</a:t>
            </a:r>
            <a:r>
              <a:rPr lang="fr-FR">
                <a:latin typeface="Unirennes Text"/>
                <a:cs typeface="Arial"/>
                <a:hlinkClick r:id="rId4"/>
              </a:rPr>
              <a:t>3/2/1</a:t>
            </a:r>
            <a:r>
              <a:rPr lang="fr-FR">
                <a:latin typeface="Unirennes Text"/>
                <a:cs typeface="Arial"/>
              </a:rPr>
              <a:t>, pas de cloud commercial, </a:t>
            </a:r>
            <a:r>
              <a:rPr lang="fr-FR">
                <a:latin typeface="Unirennes Text"/>
                <a:cs typeface="Arial"/>
                <a:hlinkClick r:id="rId5"/>
              </a:rPr>
              <a:t>PPST</a:t>
            </a:r>
            <a:r>
              <a:rPr lang="fr-FR">
                <a:latin typeface="Unirennes Text"/>
                <a:cs typeface="Arial"/>
              </a:rPr>
              <a:t>). Volumétrie ? 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Si RGPD : recueil du consentement, si besoin étude d'impact, anonymisation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Formats ouverts et </a:t>
            </a:r>
            <a:r>
              <a:rPr lang="fr-FR">
                <a:latin typeface="Unirennes Text"/>
                <a:cs typeface="Arial"/>
                <a:hlinkClick r:id="rId6"/>
              </a:rPr>
              <a:t>transparents</a:t>
            </a:r>
            <a:endParaRPr lang="fr-FR">
              <a:latin typeface="Unirennes Text"/>
              <a:cs typeface="Arial"/>
            </a:endParaRP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162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67BBA-C203-868E-1E53-7A109B5E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681" y="2696036"/>
            <a:ext cx="5174065" cy="1031389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https://shorturl.at/oCFJM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B96EF-4CB5-3D30-EA75-1EEAC05A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05" y="1377165"/>
            <a:ext cx="5134460" cy="787176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Unirennes Inline"/>
                <a:cs typeface="Arial"/>
              </a:rPr>
              <a:t>Sondage 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67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86EC29-D4C3-694A-9E33-189F8C7978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Fichier README Ok, mais schéma de métadonnées standard c'est encore mieux (DDI)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Trouver un entrepôt de données de confiance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Appliquer une politique d'ouverture de données cohérente</a:t>
            </a:r>
          </a:p>
        </p:txBody>
      </p:sp>
      <p:pic>
        <p:nvPicPr>
          <p:cNvPr id="5" name="Espace réservé du contenu 4" descr="Une image contenant texte, dessin, clipart, croquis&#10;&#10;Description générée automatiquement">
            <a:extLst>
              <a:ext uri="{FF2B5EF4-FFF2-40B4-BE49-F238E27FC236}">
                <a16:creationId xmlns:a16="http://schemas.microsoft.com/office/drawing/2014/main" id="{564F70EA-2BCF-8781-25CB-3259CB169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6013" y="1539440"/>
            <a:ext cx="6096000" cy="4104559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234825B-4C67-BF0B-18F0-DC56797D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Documenter les données en vue de leur réutilisation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7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29031-7AFE-A08E-A080-8D59DB68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9907" y="1233488"/>
            <a:ext cx="5183710" cy="790250"/>
          </a:xfrm>
        </p:spPr>
        <p:txBody>
          <a:bodyPr>
            <a:normAutofit fontScale="90000"/>
          </a:bodyPr>
          <a:lstStyle/>
          <a:p>
            <a:pPr marL="514350" indent="-514350">
              <a:buAutoNum type="arabicPeriod"/>
            </a:pPr>
            <a:r>
              <a:rPr lang="fr-FR" sz="2800">
                <a:latin typeface="Unirennes Text"/>
                <a:cs typeface="Arial"/>
              </a:rPr>
              <a:t>La science ouverte promue par l'ANR</a:t>
            </a:r>
            <a:br>
              <a:rPr lang="fr-FR" sz="2800">
                <a:latin typeface="Unirennes Text"/>
                <a:cs typeface="Arial"/>
              </a:rPr>
            </a:br>
            <a:br>
              <a:rPr lang="fr-FR" sz="2800">
                <a:latin typeface="Unirennes Text"/>
                <a:cs typeface="Arial"/>
              </a:rPr>
            </a:br>
            <a:r>
              <a:rPr lang="fr-FR" sz="2800">
                <a:latin typeface="Unirennes Text"/>
                <a:cs typeface="Arial"/>
              </a:rPr>
              <a:t>2. Les pratiques de publication</a:t>
            </a:r>
            <a:br>
              <a:rPr lang="fr-FR" sz="2800">
                <a:latin typeface="Unirennes Text"/>
                <a:cs typeface="Arial"/>
              </a:rPr>
            </a:br>
            <a:br>
              <a:rPr lang="fr-FR" sz="2800">
                <a:latin typeface="Unirennes Text"/>
                <a:cs typeface="Arial"/>
              </a:rPr>
            </a:br>
            <a:r>
              <a:rPr lang="fr-FR" sz="2800">
                <a:latin typeface="Unirennes Text"/>
                <a:cs typeface="Arial"/>
              </a:rPr>
              <a:t>3. Les pratiques de gestion de données et de code</a:t>
            </a:r>
            <a:br>
              <a:rPr lang="fr-FR" sz="2800"/>
            </a:br>
            <a:br>
              <a:rPr lang="fr-FR" sz="2800">
                <a:latin typeface="Unirennes Text"/>
                <a:cs typeface="Arial"/>
              </a:rPr>
            </a:br>
            <a:r>
              <a:rPr lang="fr-FR" sz="2800">
                <a:latin typeface="Unirennes Text"/>
                <a:cs typeface="Arial"/>
              </a:rPr>
              <a:t>4. Quelle aide disponible pour les chercheurs ?</a:t>
            </a:r>
            <a:br>
              <a:rPr lang="fr-FR"/>
            </a:b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9A6922-17F7-847C-E9D6-B5680773E0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Unirennes Inline"/>
                <a:cs typeface="Arial"/>
              </a:rPr>
              <a:t>Plan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287293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67BBA-C203-868E-1E53-7A109B5E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681" y="2696036"/>
            <a:ext cx="5174065" cy="1031389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https://shorturl.at/BT145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B96EF-4CB5-3D30-EA75-1EEAC05A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05" y="1377165"/>
            <a:ext cx="5134460" cy="787176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Unirennes Inline"/>
                <a:cs typeface="Arial"/>
              </a:rPr>
              <a:t>Sondage 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275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EADC8D-269C-EBA1-725A-8D13BA95E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Unirennes Text"/>
                <a:cs typeface="Arial"/>
              </a:rPr>
              <a:t>Données de recherche, carnet de labo, code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E7EEC1-F707-C848-6A5D-136A4D24B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fr-FR">
                <a:latin typeface="Arial"/>
                <a:cs typeface="Arial"/>
              </a:rPr>
              <a:t>Carnet de labo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6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ADC70-81BC-609C-CE31-EAF1C655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Usage d'un carnet de notes électronique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66EF67E-00DD-0FCA-849C-3A57A786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Reproductibilité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>
                <a:latin typeface="Unirennes Text"/>
                <a:cs typeface="Arial"/>
              </a:rPr>
              <a:t>Pour qui documente t-on ? Soi-même, collègues, </a:t>
            </a:r>
            <a:r>
              <a:rPr lang="fr-FR" err="1">
                <a:latin typeface="Unirennes Text"/>
                <a:cs typeface="Arial"/>
              </a:rPr>
              <a:t>reviewers</a:t>
            </a:r>
            <a:r>
              <a:rPr lang="fr-FR">
                <a:latin typeface="Unirennes Text"/>
                <a:cs typeface="Arial"/>
              </a:rPr>
              <a:t> ?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"</a:t>
            </a:r>
            <a:r>
              <a:rPr lang="fr-FR" err="1">
                <a:latin typeface="Unirennes Text"/>
                <a:cs typeface="Arial"/>
              </a:rPr>
              <a:t>chronic</a:t>
            </a:r>
            <a:r>
              <a:rPr lang="fr-FR">
                <a:latin typeface="Unirennes Text"/>
                <a:cs typeface="Arial"/>
              </a:rPr>
              <a:t> </a:t>
            </a:r>
            <a:r>
              <a:rPr lang="fr-FR" err="1">
                <a:latin typeface="Unirennes Text"/>
                <a:cs typeface="Arial"/>
              </a:rPr>
              <a:t>platformitis</a:t>
            </a:r>
            <a:r>
              <a:rPr lang="fr-FR">
                <a:latin typeface="Unirennes Text"/>
                <a:cs typeface="Arial"/>
              </a:rPr>
              <a:t>" / pas pratique sur la paillasse</a:t>
            </a:r>
          </a:p>
          <a:p>
            <a:endParaRPr lang="fr-FR">
              <a:latin typeface="Unirennes Text"/>
              <a:cs typeface="Arial"/>
            </a:endParaRPr>
          </a:p>
          <a:p>
            <a:endParaRPr lang="fr-FR">
              <a:latin typeface="Unirennes Tex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508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74701-6D81-DAF4-486C-A58A5730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Les apports du cahier de laboratoire électronique</a:t>
            </a:r>
            <a:endParaRPr lang="fr-FR"/>
          </a:p>
        </p:txBody>
      </p:sp>
      <p:pic>
        <p:nvPicPr>
          <p:cNvPr id="4" name="Espace réservé du contenu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9878FE2-AE97-1E29-65F1-5837B1B96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5439" y="892852"/>
            <a:ext cx="7378178" cy="5442154"/>
          </a:xfrm>
        </p:spPr>
      </p:pic>
    </p:spTree>
    <p:extLst>
      <p:ext uri="{BB962C8B-B14F-4D97-AF65-F5344CB8AC3E}">
        <p14:creationId xmlns:p14="http://schemas.microsoft.com/office/powerpoint/2010/main" val="234217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77C7F-2CA7-A7FC-56CC-1EB0373C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Unirennes Text"/>
                <a:cs typeface="Arial"/>
              </a:rPr>
              <a:t>ElabFTW</a:t>
            </a:r>
            <a:r>
              <a:rPr lang="fr-FR">
                <a:latin typeface="Unirennes Text"/>
                <a:cs typeface="Arial"/>
              </a:rPr>
              <a:t> (serveurs CNRS)</a:t>
            </a:r>
            <a:endParaRPr lang="fr-FR"/>
          </a:p>
        </p:txBody>
      </p:sp>
      <p:pic>
        <p:nvPicPr>
          <p:cNvPr id="4" name="Espace réservé du contenu 3" descr="Une image contenant texte, diagramme, croquis, conception&#10;&#10;Description générée automatiquement">
            <a:extLst>
              <a:ext uri="{FF2B5EF4-FFF2-40B4-BE49-F238E27FC236}">
                <a16:creationId xmlns:a16="http://schemas.microsoft.com/office/drawing/2014/main" id="{DAC8FAE3-5DC3-F4E9-8240-CB14EEA22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754" y="821073"/>
            <a:ext cx="10766321" cy="5253874"/>
          </a:xfrm>
        </p:spPr>
      </p:pic>
    </p:spTree>
    <p:extLst>
      <p:ext uri="{BB962C8B-B14F-4D97-AF65-F5344CB8AC3E}">
        <p14:creationId xmlns:p14="http://schemas.microsoft.com/office/powerpoint/2010/main" val="14869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97566-38EC-C30C-2994-6571C5E8C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000">
                <a:latin typeface="Unirennes Text"/>
                <a:cs typeface="Arial"/>
              </a:rPr>
              <a:t>Données de recherche, carnet de labo, code</a:t>
            </a:r>
            <a:endParaRPr lang="fr-FR">
              <a:latin typeface="Unirennes Text"/>
              <a:cs typeface="Arial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ABC5F8-3E9C-3B55-C36C-1E0005EAF9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Arial"/>
                <a:cs typeface="Arial"/>
              </a:rPr>
              <a:t>3. Code de recherche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910021-C17D-BAAC-597F-2FC918FD3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" y="0"/>
            <a:ext cx="11731133" cy="957283"/>
          </a:xfrm>
        </p:spPr>
        <p:txBody>
          <a:bodyPr/>
          <a:lstStyle/>
          <a:p>
            <a:r>
              <a:rPr lang="fr-FR" dirty="0">
                <a:latin typeface="Unirennes Text"/>
                <a:cs typeface="Arial"/>
              </a:rPr>
              <a:t>Les 5 piliers de la réplicabilité du code (</a:t>
            </a:r>
            <a:r>
              <a:rPr lang="fr-FR" dirty="0" err="1">
                <a:latin typeface="Unirennes Text"/>
                <a:cs typeface="Arial"/>
              </a:rPr>
              <a:t>Ziemann</a:t>
            </a:r>
            <a:r>
              <a:rPr lang="fr-FR" dirty="0">
                <a:latin typeface="Unirennes Text"/>
                <a:cs typeface="Arial"/>
              </a:rPr>
              <a:t> &amp; Poulain, 2023) 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788D6F-9968-7F3A-0C0E-939939573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253330"/>
            <a:ext cx="11341100" cy="508990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b="1">
                <a:latin typeface="Unirennes Text"/>
                <a:cs typeface="Arial"/>
              </a:rPr>
              <a:t>Programmation lettrée</a:t>
            </a:r>
            <a:r>
              <a:rPr lang="fr-FR">
                <a:latin typeface="Unirennes Text"/>
                <a:cs typeface="Arial"/>
              </a:rPr>
              <a:t> : commenter son code</a:t>
            </a:r>
            <a:endParaRPr lang="fr-FR"/>
          </a:p>
          <a:p>
            <a:endParaRPr lang="fr-FR">
              <a:latin typeface="Unirennes Text"/>
              <a:cs typeface="Arial"/>
            </a:endParaRPr>
          </a:p>
          <a:p>
            <a:r>
              <a:rPr lang="fr-FR" b="1">
                <a:latin typeface="Unirennes Text"/>
                <a:cs typeface="Arial"/>
              </a:rPr>
              <a:t>Contrôle de version</a:t>
            </a:r>
            <a:r>
              <a:rPr lang="fr-FR">
                <a:latin typeface="Unirennes Text"/>
                <a:cs typeface="Arial"/>
              </a:rPr>
              <a:t> (Git) : indiquer quel commit est archivé</a:t>
            </a:r>
          </a:p>
          <a:p>
            <a:endParaRPr lang="fr-FR">
              <a:latin typeface="Unirennes Text"/>
              <a:cs typeface="Arial"/>
            </a:endParaRPr>
          </a:p>
          <a:p>
            <a:r>
              <a:rPr lang="fr-FR" b="1">
                <a:latin typeface="Unirennes Text"/>
                <a:cs typeface="Arial"/>
              </a:rPr>
              <a:t>Contrôle de l'environnement</a:t>
            </a:r>
            <a:r>
              <a:rPr lang="fr-FR">
                <a:latin typeface="Unirennes Text"/>
                <a:cs typeface="Arial"/>
              </a:rPr>
              <a:t> : prévoir d'utiliser un container (Docker par exe.) indiquer quelles dépendances sont nécessaires pour exécuter le code</a:t>
            </a:r>
            <a:endParaRPr lang="fr-FR">
              <a:cs typeface="Arial"/>
            </a:endParaRPr>
          </a:p>
          <a:p>
            <a:endParaRPr lang="fr-FR">
              <a:latin typeface="Unirennes Text"/>
              <a:cs typeface="Arial"/>
            </a:endParaRPr>
          </a:p>
          <a:p>
            <a:r>
              <a:rPr lang="fr-FR" b="1">
                <a:latin typeface="Unirennes Text"/>
                <a:cs typeface="Arial"/>
              </a:rPr>
              <a:t>Lier données et code source</a:t>
            </a:r>
            <a:r>
              <a:rPr lang="fr-FR">
                <a:latin typeface="Unirennes Text"/>
                <a:cs typeface="Arial"/>
              </a:rPr>
              <a:t> (sans données, on ne peut pas vraiment comprendre comment ça marche)</a:t>
            </a:r>
            <a:endParaRPr lang="fr-FR">
              <a:cs typeface="Arial"/>
            </a:endParaRPr>
          </a:p>
          <a:p>
            <a:endParaRPr lang="fr-FR">
              <a:latin typeface="Unirennes Text"/>
              <a:cs typeface="Arial"/>
            </a:endParaRPr>
          </a:p>
          <a:p>
            <a:r>
              <a:rPr lang="fr-FR" b="1">
                <a:latin typeface="Unirennes Text"/>
                <a:cs typeface="Arial"/>
              </a:rPr>
              <a:t>Documentation</a:t>
            </a:r>
            <a:r>
              <a:rPr lang="fr-FR">
                <a:latin typeface="Unirennes Text"/>
                <a:cs typeface="Arial"/>
              </a:rPr>
              <a:t> : comment le code traite les données ?</a:t>
            </a:r>
            <a:endParaRPr lang="fr-FR">
              <a:cs typeface="Arial"/>
            </a:endParaRPr>
          </a:p>
          <a:p>
            <a:endParaRPr lang="fr-FR">
              <a:cs typeface="Arial"/>
            </a:endParaRPr>
          </a:p>
          <a:p>
            <a:endParaRPr lang="fr-F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968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CC5F1-448E-6C31-4D05-B8A14933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Décrire le code dans le PGD comme un produit de recherche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7D4BA-A615-8645-77DF-C32D5165E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Déposer le code de recherche dans HAL pour envoi dans l'archive Software </a:t>
            </a:r>
            <a:r>
              <a:rPr lang="fr-FR" err="1">
                <a:latin typeface="Unirennes Text"/>
                <a:cs typeface="Arial"/>
              </a:rPr>
              <a:t>Heritage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Ou envoi depuis la forge vers SH</a:t>
            </a:r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Un petit script qui gère une grande masse de données à plus d'importance en termes de réplicabilité qu'un grand script complexe qui ne gère qu'une petite partie des données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239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26A5D-E79E-6DFE-DA06-A5567E148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Unirennes Text"/>
                <a:cs typeface="Arial"/>
              </a:rPr>
              <a:t>Quelle aide disponible </a:t>
            </a:r>
            <a:br>
              <a:rPr lang="fr-FR">
                <a:latin typeface="Unirennes Text"/>
                <a:cs typeface="Arial"/>
              </a:rPr>
            </a:br>
            <a:r>
              <a:rPr lang="fr-FR">
                <a:latin typeface="Unirennes Text"/>
                <a:cs typeface="Arial"/>
              </a:rPr>
              <a:t>pour les chercheurs à </a:t>
            </a:r>
            <a:br>
              <a:rPr lang="fr-FR">
                <a:latin typeface="Unirennes Text"/>
                <a:cs typeface="Arial"/>
              </a:rPr>
            </a:br>
            <a:r>
              <a:rPr lang="fr-FR">
                <a:latin typeface="Unirennes Text"/>
                <a:cs typeface="Arial"/>
              </a:rPr>
              <a:t>l'Université de rennes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9948E-0B8F-4B7C-9549-79AB94AE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8413" y="3630438"/>
            <a:ext cx="5421797" cy="787176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Arial"/>
                <a:cs typeface="Arial"/>
              </a:rPr>
              <a:t>L'atelier de la donnée et</a:t>
            </a:r>
            <a:endParaRPr lang="fr-FR"/>
          </a:p>
          <a:p>
            <a:r>
              <a:rPr lang="fr-FR">
                <a:latin typeface="Arial"/>
                <a:cs typeface="Arial"/>
              </a:rPr>
              <a:t>Ses partenaires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39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AAAD7-5E33-D860-C118-9F2362D4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Publications, données, codes sources et logiciels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533C12-3048-A45A-0DCE-BEF30599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9" y="1143513"/>
            <a:ext cx="11341100" cy="4696619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fr-FR" b="1">
                <a:latin typeface="Unirennes Text"/>
                <a:cs typeface="Arial"/>
              </a:rPr>
              <a:t>Publications</a:t>
            </a:r>
            <a:endParaRPr lang="fr-FR" b="1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Laurent Jonchère, SCD, Appui à la recherche et documentation en ligne – administrateur HAL Université de Rennes, accompagnement à la publication en accès ouvert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  <a:hlinkClick r:id="rId2"/>
              </a:rPr>
              <a:t>https://scienceouverte.univ-rennes.fr/publier-en-open-access#p-322</a:t>
            </a:r>
            <a:r>
              <a:rPr lang="fr-FR">
                <a:latin typeface="Unirennes Text"/>
                <a:cs typeface="Arial"/>
              </a:rPr>
              <a:t> </a:t>
            </a:r>
            <a:endParaRPr lang="fr-FR"/>
          </a:p>
          <a:p>
            <a:endParaRPr lang="fr-FR"/>
          </a:p>
          <a:p>
            <a:endParaRPr lang="fr-FR" b="1"/>
          </a:p>
          <a:p>
            <a:r>
              <a:rPr lang="fr-FR" b="1">
                <a:latin typeface="Unirennes Text"/>
                <a:cs typeface="Arial"/>
              </a:rPr>
              <a:t>Données : </a:t>
            </a:r>
            <a:r>
              <a:rPr lang="fr-FR" b="1" err="1">
                <a:latin typeface="Unirennes Text"/>
                <a:cs typeface="Arial"/>
              </a:rPr>
              <a:t>ARDoISE</a:t>
            </a:r>
            <a:r>
              <a:rPr lang="fr-FR" b="1">
                <a:latin typeface="Unirennes Text"/>
                <a:cs typeface="Arial"/>
              </a:rPr>
              <a:t> (guichet)</a:t>
            </a:r>
            <a:r>
              <a:rPr lang="fr-FR">
                <a:latin typeface="Unirennes Text"/>
                <a:cs typeface="Arial"/>
              </a:rPr>
              <a:t> : 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Entrepôt RDG (collection </a:t>
            </a:r>
            <a:r>
              <a:rPr lang="fr-FR" err="1">
                <a:latin typeface="Unirennes Text"/>
                <a:cs typeface="Arial"/>
              </a:rPr>
              <a:t>UnivRennes</a:t>
            </a:r>
            <a:r>
              <a:rPr lang="fr-FR">
                <a:latin typeface="Unirennes Text"/>
                <a:cs typeface="Arial"/>
              </a:rPr>
              <a:t>)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Curation </a:t>
            </a:r>
            <a:endParaRPr lang="fr-FR">
              <a:cs typeface="Arial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Données personnelles (DPO)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Aide à la rédaction des PGD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fr-FR">
                <a:latin typeface="Unirennes Text"/>
                <a:cs typeface="Arial"/>
              </a:rPr>
              <a:t>Prestataire stockage : </a:t>
            </a:r>
            <a:r>
              <a:rPr lang="fr-FR" err="1">
                <a:latin typeface="Unirennes Text"/>
                <a:cs typeface="Arial"/>
              </a:rPr>
              <a:t>Eskemm</a:t>
            </a:r>
            <a:r>
              <a:rPr lang="fr-FR">
                <a:latin typeface="Unirennes Text"/>
                <a:cs typeface="Arial"/>
              </a:rPr>
              <a:t> Data</a:t>
            </a: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fr-FR"/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651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31E24-004D-EBEF-782B-0D7A36237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8414" y="368300"/>
            <a:ext cx="5421796" cy="2352982"/>
          </a:xfrm>
        </p:spPr>
        <p:txBody>
          <a:bodyPr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Les pratiques de Science Ouverte promues par l'ANR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403D41-CBB9-115A-C03E-C03168E3F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475" y="3651330"/>
            <a:ext cx="5421797" cy="787176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570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95029-BFC1-0F86-443C-D32D2CBB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Nous contacter</a:t>
            </a:r>
            <a:endParaRPr lang="fr-FR"/>
          </a:p>
        </p:txBody>
      </p:sp>
      <p:pic>
        <p:nvPicPr>
          <p:cNvPr id="4" name="Espace réservé du contenu 3" descr="Une image contenant Graphique, clipart, cercle, graphisme&#10;&#10;Description générée automatiquement">
            <a:extLst>
              <a:ext uri="{FF2B5EF4-FFF2-40B4-BE49-F238E27FC236}">
                <a16:creationId xmlns:a16="http://schemas.microsoft.com/office/drawing/2014/main" id="{AEF25820-E323-97F6-AEA7-3050465E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824" y="1421336"/>
            <a:ext cx="2812116" cy="411480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B3D813-1100-A134-F4FA-7602C576FDF3}"/>
              </a:ext>
            </a:extLst>
          </p:cNvPr>
          <p:cNvSpPr txBox="1"/>
          <p:nvPr/>
        </p:nvSpPr>
        <p:spPr>
          <a:xfrm>
            <a:off x="4509249" y="1489826"/>
            <a:ext cx="753860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600">
                <a:ea typeface="+mn-lt"/>
                <a:cs typeface="+mn-lt"/>
                <a:hlinkClick r:id="rId3"/>
              </a:rPr>
              <a:t>guichet-ardoise@groupes.renater.fr</a:t>
            </a:r>
          </a:p>
          <a:p>
            <a:endParaRPr lang="fr-FR" sz="3600">
              <a:ea typeface="Calibri"/>
              <a:cs typeface="Calibri"/>
            </a:endParaRPr>
          </a:p>
          <a:p>
            <a:r>
              <a:rPr lang="fr-FR" sz="3600">
                <a:ea typeface="Calibri"/>
                <a:cs typeface="Calibri"/>
              </a:rPr>
              <a:t>Via DMP </a:t>
            </a:r>
            <a:r>
              <a:rPr lang="fr-FR" sz="3600" err="1">
                <a:ea typeface="Calibri"/>
                <a:cs typeface="Calibri"/>
              </a:rPr>
              <a:t>Opidor</a:t>
            </a:r>
          </a:p>
        </p:txBody>
      </p:sp>
    </p:spTree>
    <p:extLst>
      <p:ext uri="{BB962C8B-B14F-4D97-AF65-F5344CB8AC3E}">
        <p14:creationId xmlns:p14="http://schemas.microsoft.com/office/powerpoint/2010/main" val="403212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B7387-AE4D-7985-A33D-788C54D5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Bibliographie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C69EBB1-C278-C676-12AC-461D1A020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000" dirty="0">
                <a:latin typeface="Unirennes Text"/>
                <a:cs typeface="Arial"/>
              </a:rPr>
              <a:t>Faire </a:t>
            </a:r>
            <a:r>
              <a:rPr lang="en-US" sz="2000" err="1">
                <a:latin typeface="Unirennes Text"/>
                <a:cs typeface="Arial"/>
              </a:rPr>
              <a:t>entrer</a:t>
            </a:r>
            <a:r>
              <a:rPr lang="en-US" sz="2000" dirty="0">
                <a:latin typeface="Unirennes Text"/>
                <a:cs typeface="Arial"/>
              </a:rPr>
              <a:t> la SO dans son </a:t>
            </a:r>
            <a:r>
              <a:rPr lang="en-US" sz="2000" err="1">
                <a:latin typeface="Unirennes Text"/>
                <a:cs typeface="Arial"/>
              </a:rPr>
              <a:t>projet</a:t>
            </a:r>
            <a:r>
              <a:rPr lang="en-US" sz="2000" dirty="0">
                <a:latin typeface="Unirennes Text"/>
                <a:cs typeface="Arial"/>
              </a:rPr>
              <a:t> : </a:t>
            </a:r>
            <a:r>
              <a:rPr lang="en-US" sz="2000" dirty="0">
                <a:latin typeface="Unirennes Text"/>
                <a:cs typeface="Arial"/>
                <a:hlinkClick r:id="rId2"/>
              </a:rPr>
              <a:t>https://zenodo.org/records/7657818</a:t>
            </a:r>
            <a:r>
              <a:rPr lang="en-US" sz="2000" dirty="0">
                <a:latin typeface="Unirennes Text"/>
                <a:cs typeface="Arial"/>
              </a:rPr>
              <a:t>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000" err="1">
                <a:latin typeface="Unirennes Text"/>
                <a:cs typeface="Arial"/>
              </a:rPr>
              <a:t>Mettre</a:t>
            </a:r>
            <a:r>
              <a:rPr lang="en-US" sz="2000" dirty="0">
                <a:latin typeface="Unirennes Text"/>
                <a:cs typeface="Arial"/>
              </a:rPr>
              <a:t> </a:t>
            </a:r>
            <a:r>
              <a:rPr lang="en-US" sz="2000" err="1">
                <a:latin typeface="Unirennes Text"/>
                <a:cs typeface="Arial"/>
              </a:rPr>
              <a:t>en</a:t>
            </a:r>
            <a:r>
              <a:rPr lang="en-US" sz="2000" dirty="0">
                <a:latin typeface="Unirennes Text"/>
                <a:cs typeface="Arial"/>
              </a:rPr>
              <a:t> oeuvre la RRS : </a:t>
            </a:r>
            <a:r>
              <a:rPr lang="en-US" sz="2000" dirty="0">
                <a:latin typeface="Unirennes Text"/>
                <a:cs typeface="Arial"/>
                <a:hlinkClick r:id="rId3"/>
              </a:rPr>
              <a:t>https://www.ouvrirlascience.fr/mettre-en-oeuvre-la-strategie-de-non-cession-des-droits-sur-les-publications-scientifiques/</a:t>
            </a:r>
            <a:r>
              <a:rPr lang="en-US" sz="2000" dirty="0">
                <a:latin typeface="Unirennes Text"/>
                <a:cs typeface="Arial"/>
              </a:rPr>
              <a:t> </a:t>
            </a:r>
            <a:endParaRPr lang="en-US" sz="2000" dirty="0"/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000" err="1">
                <a:latin typeface="Unirennes Text"/>
                <a:cs typeface="Arial"/>
              </a:rPr>
              <a:t>Tutoriel</a:t>
            </a:r>
            <a:r>
              <a:rPr lang="en-US" sz="2000" dirty="0">
                <a:latin typeface="Unirennes Text"/>
                <a:cs typeface="Arial"/>
              </a:rPr>
              <a:t> </a:t>
            </a:r>
            <a:r>
              <a:rPr lang="en-US" sz="2000" err="1">
                <a:latin typeface="Unirennes Text"/>
                <a:cs typeface="Arial"/>
              </a:rPr>
              <a:t>Réaliser</a:t>
            </a:r>
            <a:r>
              <a:rPr lang="en-US" sz="2000" dirty="0">
                <a:latin typeface="Unirennes Text"/>
                <a:cs typeface="Arial"/>
              </a:rPr>
              <a:t> </a:t>
            </a:r>
            <a:r>
              <a:rPr lang="en-US" sz="2000" err="1">
                <a:latin typeface="Unirennes Text"/>
                <a:cs typeface="Arial"/>
              </a:rPr>
              <a:t>une</a:t>
            </a:r>
            <a:r>
              <a:rPr lang="en-US" sz="2000" dirty="0">
                <a:latin typeface="Unirennes Text"/>
                <a:cs typeface="Arial"/>
              </a:rPr>
              <a:t> </a:t>
            </a:r>
            <a:r>
              <a:rPr lang="en-US" sz="2000" err="1">
                <a:latin typeface="Unirennes Text"/>
                <a:cs typeface="Arial"/>
              </a:rPr>
              <a:t>biblio</a:t>
            </a:r>
            <a:r>
              <a:rPr lang="en-US" sz="2000" dirty="0">
                <a:latin typeface="Unirennes Text"/>
                <a:cs typeface="Arial"/>
              </a:rPr>
              <a:t> </a:t>
            </a:r>
            <a:r>
              <a:rPr lang="en-US" sz="2000" err="1">
                <a:latin typeface="Unirennes Text"/>
                <a:cs typeface="Arial"/>
              </a:rPr>
              <a:t>compacte</a:t>
            </a:r>
            <a:r>
              <a:rPr lang="en-US" sz="2000" dirty="0">
                <a:latin typeface="Unirennes Text"/>
                <a:cs typeface="Arial"/>
              </a:rPr>
              <a:t> avec HAL pour son ANR : </a:t>
            </a:r>
            <a:r>
              <a:rPr lang="en-US" sz="2000" dirty="0">
                <a:latin typeface="Unirennes Text"/>
                <a:cs typeface="Arial"/>
                <a:hlinkClick r:id="rId4"/>
              </a:rPr>
              <a:t>https://scienceouverte.univ-rennes.fr/sites/scienceouverte.univ-rennes.fr/files/medias/files/Projets%20ANR%20%E2%80%93%20G%C3%A9n%C3%A9rer%20une%20bibliographie%20HAL%20%C3%A0%20partir%20de%20Zotero_0_0.pdf</a:t>
            </a:r>
            <a:r>
              <a:rPr lang="en-US" sz="2000" dirty="0">
                <a:latin typeface="Unirennes Text"/>
                <a:cs typeface="Arial"/>
              </a:rPr>
              <a:t>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000" dirty="0">
                <a:latin typeface="Unirennes Text"/>
                <a:cs typeface="Arial"/>
              </a:rPr>
              <a:t>FAQ Publications ANR : </a:t>
            </a:r>
            <a:r>
              <a:rPr lang="en-US" sz="2000" dirty="0">
                <a:latin typeface="Unirennes Text"/>
                <a:cs typeface="Arial"/>
                <a:hlinkClick r:id="rId5"/>
              </a:rPr>
              <a:t>https://anr.fr/lanr/engagements/la-science-ouverte/faq-pub/</a:t>
            </a:r>
            <a:r>
              <a:rPr lang="en-US" sz="2000" dirty="0">
                <a:latin typeface="Unirennes Text"/>
                <a:cs typeface="Arial"/>
              </a:rPr>
              <a:t> </a:t>
            </a:r>
          </a:p>
          <a:p>
            <a:endParaRPr lang="en-US" sz="2000" dirty="0">
              <a:cs typeface="Arial"/>
            </a:endParaRPr>
          </a:p>
          <a:p>
            <a:r>
              <a:rPr lang="en-US" sz="2000" dirty="0">
                <a:latin typeface="Unirennes Text"/>
                <a:cs typeface="Arial"/>
              </a:rPr>
              <a:t>ZIEMANN, Mark, POULAIN, Pierre et BORA, Anusuiya, 2023. The five pillars of computational reproducibility: bioinformatics and beyond. </a:t>
            </a:r>
            <a:r>
              <a:rPr lang="en-US" sz="2000" i="1" dirty="0">
                <a:latin typeface="Unirennes Text"/>
                <a:cs typeface="Arial"/>
              </a:rPr>
              <a:t>Briefings in Bioinformatics</a:t>
            </a:r>
            <a:r>
              <a:rPr lang="en-US" sz="2000" dirty="0">
                <a:latin typeface="Unirennes Text"/>
                <a:cs typeface="Arial"/>
              </a:rPr>
              <a:t>. 1 </a:t>
            </a:r>
            <a:r>
              <a:rPr lang="en-US" sz="2000" err="1">
                <a:latin typeface="Unirennes Text"/>
                <a:cs typeface="Arial"/>
              </a:rPr>
              <a:t>novembre</a:t>
            </a:r>
            <a:r>
              <a:rPr lang="en-US" sz="2000" dirty="0">
                <a:latin typeface="Unirennes Text"/>
                <a:cs typeface="Arial"/>
              </a:rPr>
              <a:t> 2023. Vol. 24, n° 6, pp. bbad375. DOI </a:t>
            </a:r>
            <a:r>
              <a:rPr lang="en-US" sz="2000" dirty="0">
                <a:latin typeface="Unirennes Text"/>
                <a:cs typeface="Arial"/>
                <a:hlinkClick r:id="rId6"/>
              </a:rPr>
              <a:t>10.1093/bib/bbad375</a:t>
            </a:r>
            <a:r>
              <a:rPr lang="en-US" sz="2000" dirty="0">
                <a:latin typeface="Unirennes Text"/>
                <a:cs typeface="Arial"/>
              </a:rPr>
              <a:t>. </a:t>
            </a:r>
            <a:endParaRPr lang="en-US" dirty="0"/>
          </a:p>
          <a:p>
            <a:endParaRPr lang="en-US" sz="2000" dirty="0">
              <a:latin typeface="Unirennes Text"/>
              <a:cs typeface="Arial"/>
            </a:endParaRPr>
          </a:p>
          <a:p>
            <a:r>
              <a:rPr lang="en-US" sz="2000" dirty="0">
                <a:latin typeface="Unirennes Text"/>
                <a:cs typeface="Arial"/>
              </a:rPr>
              <a:t>GERLACH, Roman, REX, Jessica, LANG, Kevin, NEUTE, Nadine, SCHRÖTER, Annett, SCHWARTZE, Volker, ASSMANN, Cora et LEHMANN, Anne, 2022. </a:t>
            </a:r>
            <a:r>
              <a:rPr lang="en-US" sz="2000" i="1" dirty="0">
                <a:latin typeface="Unirennes Text"/>
                <a:cs typeface="Arial"/>
              </a:rPr>
              <a:t>Research Data </a:t>
            </a:r>
            <a:r>
              <a:rPr lang="en-US" sz="2000" i="1" dirty="0" err="1">
                <a:latin typeface="Unirennes Text"/>
                <a:cs typeface="Arial"/>
              </a:rPr>
              <a:t>ScaryTales</a:t>
            </a:r>
            <a:r>
              <a:rPr lang="en-US" sz="2000" dirty="0">
                <a:latin typeface="Unirennes Text"/>
                <a:cs typeface="Arial"/>
              </a:rPr>
              <a:t> [</a:t>
            </a:r>
            <a:r>
              <a:rPr lang="en-US" sz="2000" dirty="0" err="1">
                <a:latin typeface="Unirennes Text"/>
                <a:cs typeface="Arial"/>
              </a:rPr>
              <a:t>en</a:t>
            </a:r>
            <a:r>
              <a:rPr lang="en-US" sz="2000" dirty="0">
                <a:latin typeface="Unirennes Text"/>
                <a:cs typeface="Arial"/>
              </a:rPr>
              <a:t> </a:t>
            </a:r>
            <a:r>
              <a:rPr lang="en-US" sz="2000" dirty="0" err="1">
                <a:latin typeface="Unirennes Text"/>
                <a:cs typeface="Arial"/>
              </a:rPr>
              <a:t>ligne</a:t>
            </a:r>
            <a:r>
              <a:rPr lang="en-US" sz="2000" dirty="0">
                <a:latin typeface="Unirennes Text"/>
                <a:cs typeface="Arial"/>
              </a:rPr>
              <a:t>]. 31 </a:t>
            </a:r>
            <a:r>
              <a:rPr lang="en-US" sz="2000" dirty="0" err="1">
                <a:latin typeface="Unirennes Text"/>
                <a:cs typeface="Arial"/>
              </a:rPr>
              <a:t>octobre</a:t>
            </a:r>
            <a:r>
              <a:rPr lang="en-US" sz="2000" dirty="0">
                <a:latin typeface="Unirennes Text"/>
                <a:cs typeface="Arial"/>
              </a:rPr>
              <a:t> 2022. [object Object]. [</a:t>
            </a:r>
            <a:r>
              <a:rPr lang="en-US" sz="2000" dirty="0" err="1">
                <a:latin typeface="Unirennes Text"/>
                <a:cs typeface="Arial"/>
              </a:rPr>
              <a:t>Consulté</a:t>
            </a:r>
            <a:r>
              <a:rPr lang="en-US" sz="2000" dirty="0">
                <a:latin typeface="Unirennes Text"/>
                <a:cs typeface="Arial"/>
              </a:rPr>
              <a:t> le 12 mars 2024]. </a:t>
            </a:r>
            <a:endParaRPr lang="en-US" dirty="0"/>
          </a:p>
          <a:p>
            <a:pPr>
              <a:buFont typeface="Calibri" panose="020B0604020202020204" pitchFamily="34" charset="0"/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980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73AD6-4E51-3527-239D-2446F0124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Unirennes Text"/>
                <a:cs typeface="Arial"/>
              </a:rPr>
              <a:t>Crédits images</a:t>
            </a:r>
            <a:endParaRPr lang="fr-FR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5C7AB692-CD65-21E2-CA34-62C6B2C5AE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985764"/>
              </p:ext>
            </p:extLst>
          </p:nvPr>
        </p:nvGraphicFramePr>
        <p:xfrm>
          <a:off x="442913" y="1252538"/>
          <a:ext cx="1134109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7983">
                  <a:extLst>
                    <a:ext uri="{9D8B030D-6E8A-4147-A177-3AD203B41FA5}">
                      <a16:colId xmlns:a16="http://schemas.microsoft.com/office/drawing/2014/main" val="3799655707"/>
                    </a:ext>
                  </a:extLst>
                </a:gridCol>
                <a:gridCol w="7193115">
                  <a:extLst>
                    <a:ext uri="{9D8B030D-6E8A-4147-A177-3AD203B41FA5}">
                      <a16:colId xmlns:a16="http://schemas.microsoft.com/office/drawing/2014/main" val="410750998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COLECTICA (réal.), 2021. </a:t>
                      </a:r>
                      <a:r>
                        <a:rPr lang="fr-FR" sz="1800" b="0" i="1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DDI </a:t>
                      </a:r>
                      <a:r>
                        <a:rPr lang="fr-FR" sz="1800" b="0" i="1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metadata</a:t>
                      </a:r>
                      <a:r>
                        <a:rPr lang="fr-FR" sz="1800" b="0" i="1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- Introduction to FAIR Open Data Standards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[en ligne]. 26 juin 2021. Disponible à l’adresse : 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https://www.youtube.com/watch?v=zL-ENS-mo1c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Learn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about DDI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metadata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, and how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it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is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used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to help </a:t>
                      </a:r>
                      <a:r>
                        <a:rPr lang="fr-FR" sz="1800" b="0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make</a:t>
                      </a:r>
                      <a:r>
                        <a:rPr lang="fr-FR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 data more FAIR.</a:t>
                      </a:r>
                      <a:endParaRPr lang="fr-FR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81691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 b="0" i="1" u="none" strike="noStrike" noProof="0">
                          <a:latin typeface="Calibri"/>
                        </a:rPr>
                        <a:t>BRACCO Laëtitia. cahier de laboratoire électronique (CLE) avec </a:t>
                      </a:r>
                      <a:r>
                        <a:rPr lang="fr-FR" sz="1800" b="0" i="1" u="none" strike="noStrike" noProof="0" err="1">
                          <a:latin typeface="Calibri"/>
                        </a:rPr>
                        <a:t>eLabFTW</a:t>
                      </a:r>
                      <a:r>
                        <a:rPr lang="fr-FR" sz="1800" b="0" i="0" u="none" strike="noStrike" noProof="0">
                          <a:latin typeface="Calibri"/>
                        </a:rPr>
                        <a:t>, 2024. [webinaire]. Université de Lille</a:t>
                      </a:r>
                      <a:endParaRPr lang="fr-F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800" b="0" i="0" u="none" strike="noStrike" noProof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4239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Paco Nathan https://derwen.ai/s/6fqt#1  </a:t>
                      </a:r>
                      <a:r>
                        <a:rPr lang="en-US" sz="1800" b="0" i="0" u="none" strike="noStrike" noProof="0">
                          <a:latin typeface="Calibri"/>
                          <a:hlinkClick r:id="rId3"/>
                        </a:rPr>
                        <a:t>CC-BY-NC-SA-4.0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72671"/>
                  </a:ext>
                </a:extLst>
              </a:tr>
            </a:tbl>
          </a:graphicData>
        </a:graphic>
      </p:graphicFrame>
      <p:pic>
        <p:nvPicPr>
          <p:cNvPr id="5" name="Espace réservé du contenu 4" descr="Une image contenant texte, dessin, clipart, croquis&#10;&#10;Description générée automatiquement">
            <a:extLst>
              <a:ext uri="{FF2B5EF4-FFF2-40B4-BE49-F238E27FC236}">
                <a16:creationId xmlns:a16="http://schemas.microsoft.com/office/drawing/2014/main" id="{2FE3C88C-4D52-FE29-3493-A5234258D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05" y="1498161"/>
            <a:ext cx="1423359" cy="955918"/>
          </a:xfrm>
          <a:prstGeom prst="rect">
            <a:avLst/>
          </a:prstGeom>
        </p:spPr>
      </p:pic>
      <p:pic>
        <p:nvPicPr>
          <p:cNvPr id="9" name="Espace réservé du contenu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6A48BD6-242C-3E9F-3BF0-2ABFA0990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7" y="2969917"/>
            <a:ext cx="1552565" cy="931606"/>
          </a:xfrm>
          <a:prstGeom prst="rect">
            <a:avLst/>
          </a:prstGeom>
        </p:spPr>
      </p:pic>
      <p:pic>
        <p:nvPicPr>
          <p:cNvPr id="11" name="Espace réservé du contenu 3" descr="Une image contenant texte, diagramme, croquis, conception&#10;&#10;Description générée automatiquement">
            <a:extLst>
              <a:ext uri="{FF2B5EF4-FFF2-40B4-BE49-F238E27FC236}">
                <a16:creationId xmlns:a16="http://schemas.microsoft.com/office/drawing/2014/main" id="{653846A8-EEDC-6220-7CE1-F55D65E48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302" y="2971880"/>
            <a:ext cx="1720644" cy="939971"/>
          </a:xfrm>
          <a:prstGeom prst="rect">
            <a:avLst/>
          </a:prstGeom>
        </p:spPr>
      </p:pic>
      <p:pic>
        <p:nvPicPr>
          <p:cNvPr id="3" name="Image 2" descr="Une image contenant texte, capture d’écran, graphisme, Police&#10;&#10;Description générée automatiquement">
            <a:extLst>
              <a:ext uri="{FF2B5EF4-FFF2-40B4-BE49-F238E27FC236}">
                <a16:creationId xmlns:a16="http://schemas.microsoft.com/office/drawing/2014/main" id="{105A2F93-5E00-FA93-47C9-0A30CFA51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048" y="4285176"/>
            <a:ext cx="1467772" cy="101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75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300D6AA-59AD-4819-90C0-E0242C398546}"/>
              </a:ext>
            </a:extLst>
          </p:cNvPr>
          <p:cNvSpPr txBox="1"/>
          <p:nvPr/>
        </p:nvSpPr>
        <p:spPr>
          <a:xfrm>
            <a:off x="721874" y="5483177"/>
            <a:ext cx="60207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chemeClr val="bg1"/>
                </a:solidFill>
                <a:ea typeface="Calibri"/>
                <a:cs typeface="Calibri"/>
                <a:hlinkClick r:id="rId2"/>
              </a:rPr>
              <a:t>Manon.leguennec@univ-rennes.fr</a:t>
            </a:r>
          </a:p>
          <a:p>
            <a:r>
              <a:rPr lang="fr-FR">
                <a:solidFill>
                  <a:schemeClr val="bg1"/>
                </a:solidFill>
                <a:ea typeface="Calibri"/>
                <a:cs typeface="Calibri"/>
                <a:hlinkClick r:id="rId3"/>
              </a:rPr>
              <a:t>Damien.belveze@univ-rennes.fr</a:t>
            </a:r>
          </a:p>
          <a:p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8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DFDBB6-819B-C411-1A62-E1BDB35B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6" y="301925"/>
            <a:ext cx="11344767" cy="756000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Ces obligations s'inscrivent dans le cadre plus vaste</a:t>
            </a:r>
            <a:br>
              <a:rPr lang="fr-FR">
                <a:latin typeface="Unirennes Text"/>
                <a:cs typeface="Arial"/>
              </a:rPr>
            </a:br>
            <a:r>
              <a:rPr lang="fr-FR">
                <a:latin typeface="Unirennes Text"/>
                <a:cs typeface="Arial"/>
              </a:rPr>
              <a:t> (national et international de la Science Ouverte)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6826B4-7BE6-46CB-1874-3BC9D97B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028373"/>
            <a:ext cx="11341100" cy="46966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>
                <a:latin typeface="Unirennes Text"/>
                <a:cs typeface="Arial"/>
              </a:rPr>
              <a:t>Science ouverte : définition UNESCO</a:t>
            </a:r>
            <a:endParaRPr lang="fr-FR"/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Lien avec le Plan National Science Ouverte</a:t>
            </a:r>
            <a:endParaRPr lang="fr-FR"/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Sciences participatives</a:t>
            </a:r>
            <a:endParaRPr lang="fr-FR"/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Enjeu de la reproductibilité</a:t>
            </a:r>
            <a:endParaRPr lang="fr-FR"/>
          </a:p>
          <a:p>
            <a:endParaRPr lang="fr-FR"/>
          </a:p>
          <a:p>
            <a:r>
              <a:rPr lang="fr-FR">
                <a:latin typeface="Unirennes Text"/>
                <a:cs typeface="Arial"/>
              </a:rPr>
              <a:t>Plan 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50261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424E8-2A84-B4DF-396E-045CE4F5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45" y="0"/>
            <a:ext cx="11344767" cy="1072301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Les obligations des coordinateurs de projets ANR en matière </a:t>
            </a:r>
            <a:br>
              <a:rPr lang="fr-FR">
                <a:latin typeface="Unirennes Text"/>
                <a:cs typeface="Arial"/>
              </a:rPr>
            </a:br>
            <a:r>
              <a:rPr lang="fr-FR">
                <a:latin typeface="Unirennes Text"/>
                <a:cs typeface="Arial"/>
              </a:rPr>
              <a:t>de Science Ouverte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FA0E6-0C80-D9F9-DC3D-C5B5FEDF7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713405"/>
            <a:ext cx="11341100" cy="4236544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fr-FR">
                <a:latin typeface="Unirennes Text"/>
                <a:cs typeface="Arial"/>
              </a:rPr>
              <a:t>Ouverture immédiate des publications depuis 2022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Obligation 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: "Rendre disponible en</a:t>
            </a: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 accès ouvert immédiat 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sous une</a:t>
            </a: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 licence Creative Commons CC-BY 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ou équivalente, toute publication scientifique issue d’un projet, en utilisant l’une des voies de publications suivantes :  revue nativement en accès ouvert, Publication dans une revue par abonnement faisant partie d’un accord dit transformant ou journal transformatif, Publication dans une revue à abonnement </a:t>
            </a: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en utilisant </a:t>
            </a:r>
            <a:r>
              <a:rPr lang="fr-FR" sz="2000" b="1">
                <a:solidFill>
                  <a:srgbClr val="007BFF"/>
                </a:solidFill>
                <a:latin typeface="Unirennes Text"/>
                <a:cs typeface="Arial"/>
                <a:hlinkClick r:id="rId2"/>
              </a:rPr>
              <a:t>la Stratégie de Non-Cession des droits (SNCD)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, selon les modalités indiquées dans les conditions particulières de la décision ou convention de financement"</a:t>
            </a:r>
            <a:endParaRPr lang="fr-FR" sz="2000"/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Obligation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 : Déposer,</a:t>
            </a: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 au plus tard au moment de la publication, le texte intégral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 (manuscrit accepté pour publication ou version éditeur) </a:t>
            </a:r>
            <a:r>
              <a:rPr lang="fr-FR" sz="2000" b="1">
                <a:solidFill>
                  <a:srgbClr val="3F4448"/>
                </a:solidFill>
                <a:latin typeface="Unirennes Text"/>
                <a:cs typeface="Arial"/>
              </a:rPr>
              <a:t>dans l’archive ouverte HAL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 avec mention de la référence ANR du projet de recherche (ex : ANR-22-CE64-0001) dont elle est issue, en associant un identifiant pérenne (un DOI par exemple)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Recommandation : dépôt </a:t>
            </a:r>
            <a:r>
              <a:rPr lang="fr-FR" sz="2000" err="1">
                <a:solidFill>
                  <a:srgbClr val="3F4448"/>
                </a:solidFill>
                <a:latin typeface="Unirennes Text"/>
                <a:cs typeface="Arial"/>
              </a:rPr>
              <a:t>preprints</a:t>
            </a:r>
            <a:r>
              <a:rPr lang="fr-FR" sz="2000">
                <a:solidFill>
                  <a:srgbClr val="3F4448"/>
                </a:solidFill>
                <a:latin typeface="Unirennes Text"/>
                <a:cs typeface="Arial"/>
              </a:rPr>
              <a:t> en archive ouverte, dépôt et accès immédiat via licence CC-BY des chapitres d'ouvrages</a:t>
            </a:r>
            <a:endParaRPr lang="fr-FR" sz="2000">
              <a:solidFill>
                <a:srgbClr val="3F4448"/>
              </a:solidFill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fr-FR" sz="1800">
              <a:solidFill>
                <a:srgbClr val="3F4448"/>
              </a:solidFill>
            </a:endParaRPr>
          </a:p>
          <a:p>
            <a:r>
              <a:rPr lang="fr-FR">
                <a:latin typeface="Unirennes Text"/>
                <a:cs typeface="Arial"/>
              </a:rPr>
              <a:t>Remettre un plan de gestion des données dans les 6 mois </a:t>
            </a:r>
            <a:endParaRPr lang="fr-FR"/>
          </a:p>
          <a:p>
            <a:r>
              <a:rPr lang="fr-FR">
                <a:latin typeface="Unirennes Text"/>
                <a:cs typeface="Arial"/>
              </a:rPr>
              <a:t>après signature du contrat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410605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0B23-6B47-AE0E-DDEA-4DDD46B85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715" y="2021683"/>
            <a:ext cx="5421796" cy="103138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Unirennes Text"/>
                <a:cs typeface="Arial"/>
              </a:rPr>
              <a:t>Comment se conformer aux obligations et </a:t>
            </a:r>
            <a:r>
              <a:rPr lang="en-US" err="1">
                <a:latin typeface="Unirennes Text"/>
                <a:cs typeface="Arial"/>
              </a:rPr>
              <a:t>recommandations</a:t>
            </a:r>
            <a:r>
              <a:rPr lang="en-US">
                <a:latin typeface="Unirennes Text"/>
                <a:cs typeface="Arial"/>
              </a:rPr>
              <a:t>  </a:t>
            </a:r>
            <a:br>
              <a:rPr lang="en-US">
                <a:latin typeface="Unirennes Text"/>
                <a:cs typeface="Arial"/>
              </a:rPr>
            </a:br>
            <a:r>
              <a:rPr lang="en-US">
                <a:latin typeface="Unirennes Text"/>
                <a:cs typeface="Arial"/>
              </a:rPr>
              <a:t>Science ouverte de </a:t>
            </a:r>
            <a:r>
              <a:rPr lang="en-US" err="1">
                <a:latin typeface="Unirennes Text"/>
                <a:cs typeface="Arial"/>
              </a:rPr>
              <a:t>l'ANR</a:t>
            </a:r>
            <a:r>
              <a:rPr lang="en-US">
                <a:latin typeface="Unirennes Text"/>
                <a:cs typeface="Arial"/>
              </a:rPr>
              <a:t> </a:t>
            </a:r>
            <a:r>
              <a:rPr lang="en-US" err="1">
                <a:latin typeface="Unirennes Text"/>
                <a:cs typeface="Arial"/>
              </a:rPr>
              <a:t>en</a:t>
            </a:r>
            <a:r>
              <a:rPr lang="en-US">
                <a:latin typeface="Unirennes Text"/>
                <a:cs typeface="Arial"/>
              </a:rPr>
              <a:t> matière de publications 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412C-52FE-0864-623E-2AC1D47E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26" y="166255"/>
            <a:ext cx="11316013" cy="756000"/>
          </a:xfrm>
        </p:spPr>
        <p:txBody>
          <a:bodyPr/>
          <a:lstStyle/>
          <a:p>
            <a:r>
              <a:rPr lang="en-US">
                <a:latin typeface="Unirennes Text"/>
                <a:cs typeface="Arial"/>
              </a:rPr>
              <a:t>Les </a:t>
            </a:r>
            <a:r>
              <a:rPr lang="en-US" err="1">
                <a:latin typeface="Unirennes Text"/>
                <a:cs typeface="Arial"/>
              </a:rPr>
              <a:t>différentes</a:t>
            </a:r>
            <a:r>
              <a:rPr lang="en-US">
                <a:latin typeface="Unirennes Text"/>
                <a:cs typeface="Arial"/>
              </a:rPr>
              <a:t> </a:t>
            </a:r>
            <a:r>
              <a:rPr lang="en-US" err="1">
                <a:latin typeface="Unirennes Text"/>
                <a:cs typeface="Arial"/>
              </a:rPr>
              <a:t>voies</a:t>
            </a:r>
            <a:r>
              <a:rPr lang="en-US">
                <a:latin typeface="Unirennes Text"/>
                <a:cs typeface="Arial"/>
              </a:rPr>
              <a:t> de diffusion </a:t>
            </a:r>
            <a:r>
              <a:rPr lang="en-US" err="1">
                <a:latin typeface="Unirennes Text"/>
                <a:cs typeface="Arial"/>
              </a:rPr>
              <a:t>en</a:t>
            </a:r>
            <a:r>
              <a:rPr lang="en-US">
                <a:latin typeface="Unirennes Text"/>
                <a:cs typeface="Arial"/>
              </a:rPr>
              <a:t> OA </a:t>
            </a:r>
            <a:r>
              <a:rPr lang="en-US" err="1">
                <a:latin typeface="Unirennes Text"/>
                <a:cs typeface="Arial"/>
              </a:rPr>
              <a:t>immédiat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369CC-16D2-D99A-03F0-29D420AE6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416" y="1218715"/>
            <a:ext cx="11341100" cy="4696619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latin typeface="Unirennes Text"/>
                <a:cs typeface="Arial"/>
              </a:rPr>
              <a:t>Publication dans </a:t>
            </a:r>
            <a:r>
              <a:rPr lang="en-US" sz="1800" b="1" err="1">
                <a:latin typeface="Unirennes Text"/>
                <a:cs typeface="Arial"/>
              </a:rPr>
              <a:t>une</a:t>
            </a:r>
            <a:r>
              <a:rPr lang="en-US" sz="1800" b="1">
                <a:latin typeface="Unirennes Text"/>
                <a:cs typeface="Arial"/>
              </a:rPr>
              <a:t> revue par abonnement </a:t>
            </a:r>
            <a:r>
              <a:rPr lang="en-US" sz="1800" b="1" err="1">
                <a:latin typeface="Unirennes Text"/>
                <a:cs typeface="Arial"/>
              </a:rPr>
              <a:t>faisant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partie</a:t>
            </a:r>
            <a:r>
              <a:rPr lang="en-US" sz="1800" b="1">
                <a:latin typeface="Unirennes Text"/>
                <a:cs typeface="Arial"/>
              </a:rPr>
              <a:t> d'un accord transformant </a:t>
            </a:r>
            <a:r>
              <a:rPr lang="en-US" sz="1800">
                <a:latin typeface="Unirennes Text"/>
                <a:cs typeface="Arial"/>
              </a:rPr>
              <a:t>- </a:t>
            </a:r>
            <a:r>
              <a:rPr lang="en-US" sz="1800">
                <a:latin typeface="Unirennes Text"/>
                <a:cs typeface="Arial"/>
                <a:hlinkClick r:id="rId2"/>
              </a:rPr>
              <a:t>https://scienceouverte.univ-rennes.fr/publier-en-open-access#p-38</a:t>
            </a:r>
            <a:r>
              <a:rPr lang="en-US" sz="1800">
                <a:latin typeface="Unirennes Text"/>
                <a:cs typeface="Arial"/>
              </a:rPr>
              <a:t>  / </a:t>
            </a:r>
            <a:r>
              <a:rPr lang="en-US" sz="1800">
                <a:latin typeface="Unirennes Text"/>
                <a:cs typeface="Arial"/>
                <a:hlinkClick r:id="rId3"/>
              </a:rPr>
              <a:t>https://esac-initiative.org/about/transformative-agreements/agreement-registry/</a:t>
            </a:r>
            <a:r>
              <a:rPr lang="en-US" sz="1800">
                <a:latin typeface="Unirennes Text"/>
                <a:cs typeface="Arial"/>
              </a:rPr>
              <a:t> </a:t>
            </a:r>
            <a:endParaRPr lang="en-US" sz="1800"/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300">
                <a:solidFill>
                  <a:srgbClr val="A70050"/>
                </a:solidFill>
                <a:latin typeface="Unirennes Text"/>
                <a:cs typeface="Arial"/>
              </a:rPr>
              <a:t>Affiliation de </a:t>
            </a:r>
            <a:r>
              <a:rPr lang="en-US" sz="1300" err="1">
                <a:solidFill>
                  <a:srgbClr val="A70050"/>
                </a:solidFill>
                <a:latin typeface="Unirennes Text"/>
                <a:cs typeface="Arial"/>
              </a:rPr>
              <a:t>l'auteur</a:t>
            </a:r>
            <a:r>
              <a:rPr lang="en-US" sz="13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300" err="1">
                <a:solidFill>
                  <a:srgbClr val="A70050"/>
                </a:solidFill>
                <a:latin typeface="Unirennes Text"/>
                <a:cs typeface="Arial"/>
              </a:rPr>
              <a:t>correspondance</a:t>
            </a:r>
            <a:r>
              <a:rPr lang="en-US" sz="1300">
                <a:solidFill>
                  <a:srgbClr val="A70050"/>
                </a:solidFill>
                <a:latin typeface="Unirennes Text"/>
                <a:cs typeface="Arial"/>
              </a:rPr>
              <a:t> fait </a:t>
            </a:r>
            <a:r>
              <a:rPr lang="en-US" sz="1300" err="1">
                <a:solidFill>
                  <a:srgbClr val="A70050"/>
                </a:solidFill>
                <a:latin typeface="Unirennes Text"/>
                <a:cs typeface="Arial"/>
              </a:rPr>
              <a:t>foi</a:t>
            </a:r>
            <a:r>
              <a:rPr lang="en-US" sz="1300">
                <a:solidFill>
                  <a:srgbClr val="A70050"/>
                </a:solidFill>
                <a:latin typeface="Unirennes Text"/>
                <a:cs typeface="Arial"/>
              </a:rPr>
              <a:t> pour </a:t>
            </a:r>
            <a:r>
              <a:rPr lang="en-US" sz="1300" err="1">
                <a:solidFill>
                  <a:srgbClr val="A70050"/>
                </a:solidFill>
                <a:latin typeface="Unirennes Text"/>
                <a:cs typeface="Arial"/>
              </a:rPr>
              <a:t>l'éligibilité</a:t>
            </a:r>
            <a:r>
              <a:rPr lang="en-US" sz="1300">
                <a:solidFill>
                  <a:srgbClr val="A70050"/>
                </a:solidFill>
                <a:latin typeface="Unirennes Text"/>
                <a:cs typeface="Arial"/>
              </a:rPr>
              <a:t> à </a:t>
            </a:r>
            <a:r>
              <a:rPr lang="en-US" sz="1300" err="1">
                <a:solidFill>
                  <a:srgbClr val="A70050"/>
                </a:solidFill>
                <a:latin typeface="Unirennes Text"/>
                <a:cs typeface="Arial"/>
              </a:rPr>
              <a:t>l'accord</a:t>
            </a:r>
            <a:endParaRPr lang="en-US" sz="1300" err="1">
              <a:solidFill>
                <a:srgbClr val="A70050"/>
              </a:solidFill>
              <a:cs typeface="Arial"/>
            </a:endParaRPr>
          </a:p>
          <a:p>
            <a:endParaRPr lang="en-US" sz="1800">
              <a:cs typeface="Arial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latin typeface="Unirennes Text"/>
                <a:cs typeface="Arial"/>
              </a:rPr>
              <a:t>Publication dans </a:t>
            </a:r>
            <a:r>
              <a:rPr lang="en-US" sz="1800" b="1" err="1">
                <a:latin typeface="Unirennes Text"/>
                <a:cs typeface="Arial"/>
              </a:rPr>
              <a:t>une</a:t>
            </a:r>
            <a:r>
              <a:rPr lang="en-US" sz="1800" b="1">
                <a:latin typeface="Unirennes Text"/>
                <a:cs typeface="Arial"/>
              </a:rPr>
              <a:t> revue sous abonnement </a:t>
            </a:r>
            <a:r>
              <a:rPr lang="en-US" sz="1800" b="1" err="1">
                <a:latin typeface="Unirennes Text"/>
                <a:cs typeface="Arial"/>
              </a:rPr>
              <a:t>classique</a:t>
            </a:r>
            <a:r>
              <a:rPr lang="en-US" sz="1800" b="1">
                <a:latin typeface="Unirennes Text"/>
                <a:cs typeface="Arial"/>
              </a:rPr>
              <a:t> avec </a:t>
            </a:r>
            <a:r>
              <a:rPr lang="en-US" sz="1800" b="1" err="1">
                <a:latin typeface="Unirennes Text"/>
                <a:cs typeface="Arial"/>
              </a:rPr>
              <a:t>stratégie</a:t>
            </a:r>
            <a:r>
              <a:rPr lang="en-US" sz="1800" b="1">
                <a:latin typeface="Unirennes Text"/>
                <a:cs typeface="Arial"/>
              </a:rPr>
              <a:t> de </a:t>
            </a:r>
            <a:r>
              <a:rPr lang="en-US" sz="1800" b="1" err="1">
                <a:latin typeface="Unirennes Text"/>
                <a:cs typeface="Arial"/>
              </a:rPr>
              <a:t>rétention</a:t>
            </a:r>
            <a:r>
              <a:rPr lang="en-US" sz="1800" b="1">
                <a:latin typeface="Unirennes Text"/>
                <a:cs typeface="Arial"/>
              </a:rPr>
              <a:t> des droits (RRS)</a:t>
            </a:r>
            <a:endParaRPr lang="en-US" sz="1800">
              <a:solidFill>
                <a:srgbClr val="A70050"/>
              </a:solidFill>
              <a:latin typeface="Unirennes Text"/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Ajoutez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une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  <a:hlinkClick r:id="rId4"/>
              </a:rPr>
              <a:t>licence CC-BY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sur les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différentes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versions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manuscrit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dès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soumission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. 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Ajoutez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la mention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suivante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dans les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remerciements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l'article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(</a:t>
            </a:r>
            <a:r>
              <a:rPr lang="en-US" sz="1400" i="1">
                <a:solidFill>
                  <a:srgbClr val="A70050"/>
                </a:solidFill>
                <a:latin typeface="Unirennes Text"/>
                <a:cs typeface="Arial"/>
              </a:rPr>
              <a:t>acknowledgments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) "Cette recherche 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financée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tout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partie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par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l’Agence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nationale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la recherche (ANR) au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titre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ANR-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-XXXX-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nnnn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. À des fins de libre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accès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une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licence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CC-BY 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appliquée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par les auteurs au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présent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document et le sera à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toute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version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ultérieure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jusqu’au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manuscrit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auteur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accepté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pour publication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résultant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cette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soumission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." (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version anglaise : "This research was funded, in whole or in part, by the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Agence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Nationale de la Recherche (ANR), grant ANR-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-XXXX-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nnnn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. A CC BY license is applied to the AAM arising from this submission, in accordance with the grant’s open access conditions.")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Informez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l'éditeur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que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vous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avez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ajouté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cette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licence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CC-BY sur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toutes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les versions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manuscrit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jusqu'à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la version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acceptée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.</a:t>
            </a:r>
            <a:br>
              <a:rPr lang="en-US" sz="1400">
                <a:latin typeface="Unirennes Text"/>
                <a:cs typeface="Arial"/>
              </a:rPr>
            </a:br>
            <a:endParaRPr lang="en-US" sz="1400">
              <a:solidFill>
                <a:srgbClr val="A70050"/>
              </a:solidFill>
              <a:latin typeface="Unirennes Text"/>
              <a:cs typeface="Arial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latin typeface="Unirennes Text"/>
                <a:cs typeface="Arial"/>
              </a:rPr>
              <a:t>Publication dans </a:t>
            </a:r>
            <a:r>
              <a:rPr lang="en-US" sz="1800" b="1" err="1">
                <a:latin typeface="Unirennes Text"/>
                <a:cs typeface="Arial"/>
              </a:rPr>
              <a:t>une</a:t>
            </a:r>
            <a:r>
              <a:rPr lang="en-US" sz="1800" b="1">
                <a:latin typeface="Unirennes Text"/>
                <a:cs typeface="Arial"/>
              </a:rPr>
              <a:t> revue </a:t>
            </a:r>
            <a:r>
              <a:rPr lang="en-US" sz="1800" b="1" err="1">
                <a:latin typeface="Unirennes Text"/>
                <a:cs typeface="Arial"/>
              </a:rPr>
              <a:t>nativement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en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accès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ouvert</a:t>
            </a:r>
            <a:r>
              <a:rPr lang="en-US" sz="1800" b="1">
                <a:latin typeface="Unirennes Text"/>
                <a:cs typeface="Arial"/>
              </a:rPr>
              <a:t> (gold </a:t>
            </a:r>
            <a:r>
              <a:rPr lang="en-US" sz="1800" b="1" err="1">
                <a:latin typeface="Unirennes Text"/>
                <a:cs typeface="Arial"/>
              </a:rPr>
              <a:t>ou</a:t>
            </a:r>
            <a:r>
              <a:rPr lang="en-US" sz="1800" b="1">
                <a:latin typeface="Unirennes Text"/>
                <a:cs typeface="Arial"/>
              </a:rPr>
              <a:t> </a:t>
            </a:r>
            <a:r>
              <a:rPr lang="en-US" sz="1800" b="1" err="1">
                <a:latin typeface="Unirennes Text"/>
                <a:cs typeface="Arial"/>
              </a:rPr>
              <a:t>diamant</a:t>
            </a:r>
            <a:r>
              <a:rPr lang="en-US" sz="1800" b="1">
                <a:latin typeface="Unirennes Text"/>
                <a:cs typeface="Arial"/>
              </a:rPr>
              <a:t>)</a:t>
            </a:r>
            <a:endParaRPr lang="en-US" sz="1800" b="1"/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Diamant : Pas de frais de publication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accès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ouvert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Cf 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  <a:hlinkClick r:id="rId5"/>
              </a:rPr>
              <a:t>DOAJ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critère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"no charges"</a:t>
            </a:r>
            <a:endParaRPr lang="en-US" sz="1400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Gold : APC. 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  <a:hlinkClick r:id="rId6"/>
              </a:rPr>
              <a:t>Journal checker tool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pour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vérifier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éligibilité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frais. + attention aux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éditeurs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prédateurs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et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éditeurs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la "zone grise"</a:t>
            </a:r>
          </a:p>
          <a:p>
            <a:pPr lvl="1" indent="0">
              <a:buClr>
                <a:srgbClr val="A70050"/>
              </a:buClr>
              <a:buNone/>
            </a:pPr>
            <a:endParaRPr lang="en-US" sz="1400">
              <a:solidFill>
                <a:srgbClr val="A70050"/>
              </a:solidFill>
              <a:latin typeface="Unirennes Text"/>
              <a:cs typeface="Arial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Dans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tous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les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cas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: obligation de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déposer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la version auteur dans HAL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dès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publication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ajoutant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la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référence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ANR</a:t>
            </a:r>
            <a:endParaRPr lang="en-US" sz="1800">
              <a:solidFill>
                <a:srgbClr val="A70050"/>
              </a:solidFill>
              <a:cs typeface="Roboto"/>
            </a:endParaRPr>
          </a:p>
          <a:p>
            <a:endParaRPr lang="en-US" sz="1800"/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latin typeface="Unirennes Text"/>
                <a:cs typeface="Arial"/>
              </a:rPr>
              <a:t>Il </a:t>
            </a:r>
            <a:r>
              <a:rPr lang="en-US" sz="1800" b="1" err="1">
                <a:latin typeface="Unirennes Text"/>
                <a:cs typeface="Arial"/>
              </a:rPr>
              <a:t>n'est</a:t>
            </a:r>
            <a:r>
              <a:rPr lang="en-US" sz="1800" b="1">
                <a:latin typeface="Unirennes Text"/>
                <a:cs typeface="Arial"/>
              </a:rPr>
              <a:t> pas </a:t>
            </a:r>
            <a:r>
              <a:rPr lang="en-US" sz="1800" b="1" err="1">
                <a:latin typeface="Unirennes Text"/>
                <a:cs typeface="Arial"/>
              </a:rPr>
              <a:t>nécessaire</a:t>
            </a:r>
            <a:r>
              <a:rPr lang="en-US" sz="1800" b="1">
                <a:latin typeface="Unirennes Text"/>
                <a:cs typeface="Arial"/>
              </a:rPr>
              <a:t> de payer des APC pour se conformer aux obligations </a:t>
            </a:r>
            <a:r>
              <a:rPr lang="en-US" sz="1800" b="1" err="1">
                <a:latin typeface="Unirennes Text"/>
                <a:cs typeface="Arial"/>
              </a:rPr>
              <a:t>d'OA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immédiat</a:t>
            </a:r>
            <a:endParaRPr lang="en-US" sz="1800" b="1" err="1"/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8815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171F-4FDA-3D83-C306-4ABCA04B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52" y="129384"/>
            <a:ext cx="11316013" cy="756000"/>
          </a:xfrm>
        </p:spPr>
        <p:txBody>
          <a:bodyPr/>
          <a:lstStyle/>
          <a:p>
            <a:r>
              <a:rPr lang="en-US" err="1">
                <a:latin typeface="Unirennes Text"/>
                <a:cs typeface="Arial"/>
              </a:rPr>
              <a:t>Où</a:t>
            </a:r>
            <a:r>
              <a:rPr lang="en-US">
                <a:latin typeface="Unirennes Text"/>
                <a:cs typeface="Arial"/>
              </a:rPr>
              <a:t> faire figurer les </a:t>
            </a:r>
            <a:r>
              <a:rPr lang="en-US" err="1">
                <a:latin typeface="Unirennes Text"/>
                <a:cs typeface="Arial"/>
              </a:rPr>
              <a:t>éléments</a:t>
            </a:r>
            <a:r>
              <a:rPr lang="en-US">
                <a:latin typeface="Unirennes Text"/>
                <a:cs typeface="Arial"/>
              </a:rPr>
              <a:t> </a:t>
            </a:r>
            <a:r>
              <a:rPr lang="en-US" err="1">
                <a:latin typeface="Unirennes Text"/>
                <a:cs typeface="Arial"/>
              </a:rPr>
              <a:t>relatifs</a:t>
            </a:r>
            <a:r>
              <a:rPr lang="en-US">
                <a:latin typeface="Unirennes Text"/>
                <a:cs typeface="Arial"/>
              </a:rPr>
              <a:t> à </a:t>
            </a:r>
            <a:r>
              <a:rPr lang="en-US" err="1">
                <a:latin typeface="Unirennes Text"/>
                <a:cs typeface="Arial"/>
              </a:rPr>
              <a:t>l'ouverture</a:t>
            </a:r>
            <a:r>
              <a:rPr lang="en-US">
                <a:latin typeface="Unirennes Text"/>
                <a:cs typeface="Arial"/>
              </a:rPr>
              <a:t> </a:t>
            </a:r>
            <a:br>
              <a:rPr lang="en-US"/>
            </a:br>
            <a:r>
              <a:rPr lang="en-US">
                <a:latin typeface="Unirennes Text"/>
                <a:cs typeface="Arial"/>
              </a:rPr>
              <a:t>des publications dans la proposition </a:t>
            </a:r>
            <a:r>
              <a:rPr lang="en-US" err="1">
                <a:latin typeface="Unirennes Text"/>
                <a:cs typeface="Arial"/>
              </a:rPr>
              <a:t>détaillée</a:t>
            </a:r>
            <a:r>
              <a:rPr lang="en-US">
                <a:latin typeface="Unirennes Text"/>
                <a:cs typeface="Arial"/>
              </a:rPr>
              <a:t> 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FD645-978C-B522-F0B0-562D58BBE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95" y="1133557"/>
            <a:ext cx="11341100" cy="5200521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latin typeface="Unirennes Text"/>
                <a:cs typeface="Arial"/>
              </a:rPr>
              <a:t>Tableau </a:t>
            </a:r>
            <a:r>
              <a:rPr lang="en-US" sz="1800" b="1" err="1">
                <a:latin typeface="Unirennes Text"/>
                <a:cs typeface="Arial"/>
              </a:rPr>
              <a:t>récapitulatif</a:t>
            </a:r>
            <a:r>
              <a:rPr lang="en-US" sz="1800" b="1">
                <a:latin typeface="Unirennes Text"/>
                <a:cs typeface="Arial"/>
              </a:rPr>
              <a:t> des </a:t>
            </a:r>
            <a:r>
              <a:rPr lang="en-US" sz="1800" b="1" err="1">
                <a:latin typeface="Unirennes Text"/>
                <a:cs typeface="Arial"/>
              </a:rPr>
              <a:t>personnes</a:t>
            </a:r>
            <a:r>
              <a:rPr lang="en-US" sz="1800" b="1">
                <a:latin typeface="Unirennes Text"/>
                <a:cs typeface="Arial"/>
              </a:rPr>
              <a:t> </a:t>
            </a:r>
            <a:r>
              <a:rPr lang="en-US" sz="1800" b="1" err="1">
                <a:latin typeface="Unirennes Text"/>
                <a:cs typeface="Arial"/>
              </a:rPr>
              <a:t>impliquées</a:t>
            </a:r>
            <a:r>
              <a:rPr lang="en-US" sz="1800" b="1">
                <a:latin typeface="Unirennes Text"/>
                <a:cs typeface="Arial"/>
              </a:rPr>
              <a:t> dans le </a:t>
            </a:r>
            <a:r>
              <a:rPr lang="en-US" sz="1800" b="1" err="1">
                <a:latin typeface="Unirennes Text"/>
                <a:cs typeface="Arial"/>
              </a:rPr>
              <a:t>projet</a:t>
            </a:r>
            <a:endParaRPr lang="en-US" sz="1800" b="1">
              <a:latin typeface="Unirennes Text"/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Préciser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 qui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s'occupera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dépôt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archive ouverte des publications 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Découpage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WP du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endParaRPr lang="en-US" sz="1800" b="1" err="1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Prévoir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une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tâches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qui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concernent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la diffusion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open access des publications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Organisation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et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réalisation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endParaRPr lang="en-US" sz="1800" b="1">
              <a:solidFill>
                <a:srgbClr val="A70050"/>
              </a:solidFill>
              <a:latin typeface="Unirennes Text"/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Présentation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 du/de la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coordinateur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/ice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: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possibilité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mettre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avant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réalisations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matière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d'open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access (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nb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publications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déposées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archive ouverte), la participation à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couverts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par les obligations science ouverte..</a:t>
            </a: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individuel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: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porteur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peut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mentionner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compétences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SO et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celles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qu'il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compte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développer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au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cours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(formations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etc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)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Moyens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mis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oeuvre</a:t>
            </a: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Coûts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d'APC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(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éligibles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hors revues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hybrides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) et BPC. Cf 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  <a:hlinkClick r:id="rId2"/>
              </a:rPr>
              <a:t>Règlement financier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Impact et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retombées</a:t>
            </a: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 du </a:t>
            </a: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projet</a:t>
            </a:r>
            <a:endParaRPr lang="en-US" sz="1800" b="1">
              <a:solidFill>
                <a:srgbClr val="A70050"/>
              </a:solidFill>
              <a:latin typeface="Unirennes Text"/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Préciser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stratégie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diffusion des publications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OA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immédiat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choisie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+ diffusion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actes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conférence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posters etc...</a:t>
            </a:r>
            <a:endParaRPr lang="en-US" sz="1400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Préciser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ouverture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résultats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vers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le grand public</a:t>
            </a:r>
            <a:endParaRPr lang="en-US" sz="1400">
              <a:solidFill>
                <a:srgbClr val="A70050"/>
              </a:solidFill>
              <a:cs typeface="Arial"/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 err="1">
                <a:solidFill>
                  <a:srgbClr val="A70050"/>
                </a:solidFill>
                <a:latin typeface="Unirennes Text"/>
                <a:cs typeface="Arial"/>
              </a:rPr>
              <a:t>Bibliographie</a:t>
            </a:r>
            <a:endParaRPr lang="en-US" sz="1800" b="1" err="1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Indiquer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si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possible la version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OA des articles (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utiliser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extension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navigateur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Unpaywall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)</a:t>
            </a:r>
            <a:endParaRPr lang="en-US" sz="1400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Ne pas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mentionner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facteur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d'impact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revues.  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Cependant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certains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CES y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sont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encore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sensibles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et il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est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possiblede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mentionner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métriques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dans la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présentation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membres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l’équipe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ou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du consortium. Il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est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préférable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privilégier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métriques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à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l’échelle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articles et des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individus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comme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le h-index,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plutôt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qu’à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l’échelle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des revues (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facteur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d’impact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,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CiteScore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).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1800" b="1">
                <a:solidFill>
                  <a:srgbClr val="A70050"/>
                </a:solidFill>
                <a:latin typeface="Unirennes Text"/>
                <a:cs typeface="Arial"/>
              </a:rPr>
              <a:t>CV</a:t>
            </a: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Publications mises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avant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doivent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être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en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libre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accès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de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préférence</a:t>
            </a:r>
            <a:endParaRPr lang="en-US" sz="1400" err="1">
              <a:solidFill>
                <a:srgbClr val="A70050"/>
              </a:solidFill>
              <a:cs typeface="Arial"/>
            </a:endParaRPr>
          </a:p>
          <a:p>
            <a:pPr marL="457200" lvl="1" indent="-457200">
              <a:buClr>
                <a:srgbClr val="A70050"/>
              </a:buClr>
              <a:buFont typeface="Courier New" panose="020B0604020202020204" pitchFamily="34" charset="0"/>
              <a:buChar char="o"/>
            </a:pP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Avoir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un ORCID </a:t>
            </a:r>
            <a:r>
              <a:rPr lang="en-US" sz="1400" err="1">
                <a:solidFill>
                  <a:srgbClr val="A70050"/>
                </a:solidFill>
                <a:latin typeface="Unirennes Text"/>
                <a:cs typeface="Arial"/>
              </a:rPr>
              <a:t>complété</a:t>
            </a:r>
            <a:r>
              <a:rPr lang="en-US" sz="1400">
                <a:solidFill>
                  <a:srgbClr val="A70050"/>
                </a:solidFill>
                <a:latin typeface="Unirennes Text"/>
                <a:cs typeface="Arial"/>
              </a:rPr>
              <a:t> et à jour</a:t>
            </a:r>
            <a:endParaRPr lang="en-US" sz="1400">
              <a:solidFill>
                <a:srgbClr val="A7005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37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667BBA-C203-868E-1E53-7A109B5E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681" y="2696036"/>
            <a:ext cx="5174065" cy="1031389"/>
          </a:xfrm>
        </p:spPr>
        <p:txBody>
          <a:bodyPr/>
          <a:lstStyle/>
          <a:p>
            <a:r>
              <a:rPr lang="fr-FR">
                <a:latin typeface="Unirennes Text"/>
                <a:cs typeface="Arial"/>
              </a:rPr>
              <a:t>https://shorturl.at/nAIT5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6B96EF-4CB5-3D30-EA75-1EEAC05A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105" y="1377165"/>
            <a:ext cx="5134460" cy="787176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fr-FR">
                <a:latin typeface="Unirennes Inline"/>
                <a:cs typeface="Arial"/>
              </a:rPr>
              <a:t>Sondage 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32978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UnivRennes">
  <a:themeElements>
    <a:clrScheme name="Rennes-Université">
      <a:dk1>
        <a:srgbClr val="000000"/>
      </a:dk1>
      <a:lt1>
        <a:srgbClr val="FFFFFF"/>
      </a:lt1>
      <a:dk2>
        <a:srgbClr val="A70050"/>
      </a:dk2>
      <a:lt2>
        <a:srgbClr val="FAA619"/>
      </a:lt2>
      <a:accent1>
        <a:srgbClr val="EF4123"/>
      </a:accent1>
      <a:accent2>
        <a:srgbClr val="62BA45"/>
      </a:accent2>
      <a:accent3>
        <a:srgbClr val="004070"/>
      </a:accent3>
      <a:accent4>
        <a:srgbClr val="00AEE5"/>
      </a:accent4>
      <a:accent5>
        <a:srgbClr val="351A6E"/>
      </a:accent5>
      <a:accent6>
        <a:srgbClr val="3B5D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0531DB8D-E9AA-424C-85AD-73BD67FF5F94}" vid="{8A23FDB9-B564-4E43-A5D4-8C15EED734C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6d0a65-1f22-48fb-98de-c48414a84677" xsi:nil="true"/>
    <lcf76f155ced4ddcb4097134ff3c332f xmlns="49dd47e2-0976-4756-bfe5-bc0f9671111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4F6C262ADBF046B06BA2171E15E785" ma:contentTypeVersion="11" ma:contentTypeDescription="Crée un document." ma:contentTypeScope="" ma:versionID="f6fdd976a31d9cef58b1395e88796529">
  <xsd:schema xmlns:xsd="http://www.w3.org/2001/XMLSchema" xmlns:xs="http://www.w3.org/2001/XMLSchema" xmlns:p="http://schemas.microsoft.com/office/2006/metadata/properties" xmlns:ns2="49dd47e2-0976-4756-bfe5-bc0f96711116" xmlns:ns3="006d0a65-1f22-48fb-98de-c48414a84677" targetNamespace="http://schemas.microsoft.com/office/2006/metadata/properties" ma:root="true" ma:fieldsID="39342743ce05b4a5cf7779d8d9b7f35d" ns2:_="" ns3:_="">
    <xsd:import namespace="49dd47e2-0976-4756-bfe5-bc0f96711116"/>
    <xsd:import namespace="006d0a65-1f22-48fb-98de-c48414a84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d47e2-0976-4756-bfe5-bc0f967111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d0012378-f725-49f8-9365-ca1c771355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6d0a65-1f22-48fb-98de-c48414a846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879dacd-adfd-4345-9d43-653a86416763}" ma:internalName="TaxCatchAll" ma:showField="CatchAllData" ma:web="006d0a65-1f22-48fb-98de-c48414a84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A3AF5-843B-4FF6-B6D3-F9731D36C847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006d0a65-1f22-48fb-98de-c48414a84677"/>
    <ds:schemaRef ds:uri="http://schemas.microsoft.com/office/2006/documentManagement/types"/>
    <ds:schemaRef ds:uri="http://schemas.microsoft.com/office/infopath/2007/PartnerControls"/>
    <ds:schemaRef ds:uri="49dd47e2-0976-4756-bfe5-bc0f96711116"/>
  </ds:schemaRefs>
</ds:datastoreItem>
</file>

<file path=customXml/itemProps2.xml><?xml version="1.0" encoding="utf-8"?>
<ds:datastoreItem xmlns:ds="http://schemas.openxmlformats.org/officeDocument/2006/customXml" ds:itemID="{664AA00B-FFF0-47CC-B556-A0DEEE8F0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d47e2-0976-4756-bfe5-bc0f96711116"/>
    <ds:schemaRef ds:uri="006d0a65-1f22-48fb-98de-c48414a846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FF4C7A-3695-4329-AB66-C36AD69CCD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UnivRennes_janvier2023</Template>
  <TotalTime>0</TotalTime>
  <Words>3171</Words>
  <Application>Microsoft Office PowerPoint</Application>
  <PresentationFormat>Grand écran</PresentationFormat>
  <Paragraphs>216</Paragraphs>
  <Slides>33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Century Gothic</vt:lpstr>
      <vt:lpstr>Courier New</vt:lpstr>
      <vt:lpstr>Roboto</vt:lpstr>
      <vt:lpstr>Unirennes Inline</vt:lpstr>
      <vt:lpstr>Unirennes Text</vt:lpstr>
      <vt:lpstr>Wingdings</vt:lpstr>
      <vt:lpstr>ThemeUnivRennes</vt:lpstr>
      <vt:lpstr>Entre injonction administrative et éthique du partage et de la réutilisation  Manon Le Guennec Damien Belvèze 12 mars 2024</vt:lpstr>
      <vt:lpstr>La science ouverte promue par l'ANR  2. Les pratiques de publication  3. Les pratiques de gestion de données et de code  4. Quelle aide disponible pour les chercheurs ? </vt:lpstr>
      <vt:lpstr>Les pratiques de Science Ouverte promues par l'ANR</vt:lpstr>
      <vt:lpstr>Ces obligations s'inscrivent dans le cadre plus vaste  (national et international de la Science Ouverte)</vt:lpstr>
      <vt:lpstr>Les obligations des coordinateurs de projets ANR en matière  de Science Ouverte</vt:lpstr>
      <vt:lpstr>Comment se conformer aux obligations et recommandations   Science ouverte de l'ANR en matière de publications ? </vt:lpstr>
      <vt:lpstr>Les différentes voies de diffusion en OA immédiat</vt:lpstr>
      <vt:lpstr>Où faire figurer les éléments relatifs à l'ouverture  des publications dans la proposition détaillée ?</vt:lpstr>
      <vt:lpstr>https://shorturl.at/nAIT5</vt:lpstr>
      <vt:lpstr>Données de recherche, carnet de labo, code</vt:lpstr>
      <vt:lpstr>De quoi parle t-on ?</vt:lpstr>
      <vt:lpstr>Entre liberté et injonction au partage</vt:lpstr>
      <vt:lpstr>Exigences de l’ANR en matière d’ouverture des données (depuis 2019)</vt:lpstr>
      <vt:lpstr>Présentation PowerPoint</vt:lpstr>
      <vt:lpstr>Les restrictions possibles à l'ouverture des données</vt:lpstr>
      <vt:lpstr>dmp.opidor.fr</vt:lpstr>
      <vt:lpstr>La gestion des données pendant le projet de recherche</vt:lpstr>
      <vt:lpstr>https://shorturl.at/oCFJM</vt:lpstr>
      <vt:lpstr>Documenter les données en vue de leur réutilisation</vt:lpstr>
      <vt:lpstr>https://shorturl.at/BT145</vt:lpstr>
      <vt:lpstr>Données de recherche, carnet de labo, code</vt:lpstr>
      <vt:lpstr>Usage d'un carnet de notes électronique</vt:lpstr>
      <vt:lpstr>Les apports du cahier de laboratoire électronique</vt:lpstr>
      <vt:lpstr>ElabFTW (serveurs CNRS)</vt:lpstr>
      <vt:lpstr>Données de recherche, carnet de labo, code</vt:lpstr>
      <vt:lpstr>Les 5 piliers de la réplicabilité du code (Ziemann &amp; Poulain, 2023) </vt:lpstr>
      <vt:lpstr>Décrire le code dans le PGD comme un produit de recherche</vt:lpstr>
      <vt:lpstr>Quelle aide disponible  pour les chercheurs à  l'Université de rennes</vt:lpstr>
      <vt:lpstr>Publications, données, codes sources et logiciels</vt:lpstr>
      <vt:lpstr>Nous contacter</vt:lpstr>
      <vt:lpstr>Bibliographie</vt:lpstr>
      <vt:lpstr>Crédits images</vt:lpstr>
      <vt:lpstr>Présentation PowerPoint</vt:lpstr>
    </vt:vector>
  </TitlesOfParts>
  <Company>Université de Rennes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ISCR 6 juillet 2023</dc:title>
  <dc:creator>Damien Belveze</dc:creator>
  <cp:lastModifiedBy>Damien Belveze</cp:lastModifiedBy>
  <cp:revision>18</cp:revision>
  <dcterms:created xsi:type="dcterms:W3CDTF">2023-07-04T13:13:34Z</dcterms:created>
  <dcterms:modified xsi:type="dcterms:W3CDTF">2024-09-04T14:07:52Z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0x010100F34F6C262ADBF046B06BA2171E15E785</vt:lpwstr>
  </property>
  <property fmtid="{D5CDD505-2E9C-101B-9397-08002B2CF9AE}" pid="3" name="MediaServiceImageTags">
    <vt:lpwstr/>
  </property>
</Properties>
</file>